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39" r:id="rId2"/>
    <p:sldId id="257" r:id="rId3"/>
    <p:sldId id="262" r:id="rId4"/>
    <p:sldId id="344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325" r:id="rId22"/>
    <p:sldId id="278" r:id="rId23"/>
    <p:sldId id="279" r:id="rId24"/>
    <p:sldId id="280" r:id="rId25"/>
    <p:sldId id="299" r:id="rId26"/>
    <p:sldId id="321" r:id="rId27"/>
    <p:sldId id="320" r:id="rId28"/>
    <p:sldId id="316" r:id="rId29"/>
    <p:sldId id="315" r:id="rId30"/>
    <p:sldId id="348" r:id="rId31"/>
    <p:sldId id="303" r:id="rId32"/>
    <p:sldId id="305" r:id="rId33"/>
    <p:sldId id="346" r:id="rId34"/>
    <p:sldId id="347" r:id="rId35"/>
    <p:sldId id="311" r:id="rId36"/>
    <p:sldId id="307" r:id="rId37"/>
    <p:sldId id="310" r:id="rId38"/>
    <p:sldId id="342" r:id="rId39"/>
    <p:sldId id="349" r:id="rId40"/>
    <p:sldId id="341" r:id="rId4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815A"/>
    <a:srgbClr val="FF9933"/>
    <a:srgbClr val="BC9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A7177-D934-478D-B879-F4FB74387548}" type="doc">
      <dgm:prSet loTypeId="urn:microsoft.com/office/officeart/2005/8/layout/hierarchy3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24F923C8-0432-4DC7-B783-48CCC98BD5AD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latin typeface="a_Futurica"/>
            </a:rPr>
            <a:t>ЭКСТРУЗИЯ</a:t>
          </a:r>
          <a:endParaRPr lang="ru-RU" sz="1600" b="1" dirty="0"/>
        </a:p>
      </dgm:t>
    </dgm:pt>
    <dgm:pt modelId="{D3FC5CDE-64A3-4A99-89E6-454BB2D91D06}" type="parTrans" cxnId="{C3A3D587-E8AB-4354-BBB1-664B1AB4B076}">
      <dgm:prSet/>
      <dgm:spPr/>
      <dgm:t>
        <a:bodyPr/>
        <a:lstStyle/>
        <a:p>
          <a:endParaRPr lang="ru-RU"/>
        </a:p>
      </dgm:t>
    </dgm:pt>
    <dgm:pt modelId="{8AAA8AF1-CBAD-48A7-9792-2ECA3C4A3D4A}" type="sibTrans" cxnId="{C3A3D587-E8AB-4354-BBB1-664B1AB4B076}">
      <dgm:prSet/>
      <dgm:spPr/>
      <dgm:t>
        <a:bodyPr/>
        <a:lstStyle/>
        <a:p>
          <a:endParaRPr lang="ru-RU"/>
        </a:p>
      </dgm:t>
    </dgm:pt>
    <dgm:pt modelId="{B6C4A7EA-6BED-4E79-8C5D-554F827AA855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latin typeface="a_Futurica"/>
            </a:rPr>
            <a:t>ДОРНОВАЯ</a:t>
          </a:r>
        </a:p>
        <a:p>
          <a:r>
            <a:rPr lang="ru-RU" sz="1600" b="1" dirty="0" smtClean="0">
              <a:latin typeface="a_Futurica"/>
            </a:rPr>
            <a:t> ТЕХНОЛОГИЯ</a:t>
          </a:r>
          <a:endParaRPr lang="ru-RU" sz="1600" b="1" dirty="0">
            <a:latin typeface="a_Futurica"/>
          </a:endParaRPr>
        </a:p>
      </dgm:t>
    </dgm:pt>
    <dgm:pt modelId="{37FDED67-DEFF-4BC5-BB37-57317164912E}" type="parTrans" cxnId="{E920232A-7284-43CA-8F6B-99B3B2ADD32E}">
      <dgm:prSet/>
      <dgm:spPr/>
      <dgm:t>
        <a:bodyPr/>
        <a:lstStyle/>
        <a:p>
          <a:endParaRPr lang="ru-RU"/>
        </a:p>
      </dgm:t>
    </dgm:pt>
    <dgm:pt modelId="{D08ED363-15D8-410A-831A-1B06B0691815}" type="sibTrans" cxnId="{E920232A-7284-43CA-8F6B-99B3B2ADD32E}">
      <dgm:prSet/>
      <dgm:spPr/>
      <dgm:t>
        <a:bodyPr/>
        <a:lstStyle/>
        <a:p>
          <a:endParaRPr lang="ru-RU"/>
        </a:p>
      </dgm:t>
    </dgm:pt>
    <dgm:pt modelId="{4ADF3666-DC8E-4BB2-ABD9-60F812062AC1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600" smtClean="0">
              <a:latin typeface="a_Futurica"/>
            </a:rPr>
            <a:t>Автоматизированное изготовление</a:t>
          </a:r>
          <a:endParaRPr lang="ru-RU" sz="1600" dirty="0">
            <a:latin typeface="a_Futurica"/>
          </a:endParaRPr>
        </a:p>
      </dgm:t>
    </dgm:pt>
    <dgm:pt modelId="{C00307DD-B49A-4203-80AE-CC995DFD2085}" type="parTrans" cxnId="{EFB4BA00-4779-487F-B68F-5FE41C1E7C3E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39EE305-3983-41ED-8729-5DA28AC61155}" type="sibTrans" cxnId="{EFB4BA00-4779-487F-B68F-5FE41C1E7C3E}">
      <dgm:prSet/>
      <dgm:spPr/>
      <dgm:t>
        <a:bodyPr/>
        <a:lstStyle/>
        <a:p>
          <a:endParaRPr lang="ru-RU"/>
        </a:p>
      </dgm:t>
    </dgm:pt>
    <dgm:pt modelId="{7F95525F-2ECF-43DD-96AA-469824CA8340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600" smtClean="0">
              <a:latin typeface="a_Futurica"/>
            </a:rPr>
            <a:t>Ручное изготовление</a:t>
          </a:r>
          <a:endParaRPr lang="ru-RU" sz="1600" dirty="0">
            <a:latin typeface="a_Futurica"/>
          </a:endParaRPr>
        </a:p>
      </dgm:t>
    </dgm:pt>
    <dgm:pt modelId="{AC05B82F-4CDF-4131-8445-BD446C242D46}" type="parTrans" cxnId="{0D52923B-D79D-431D-A966-6DAB71529749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BC8CB5C-FC5A-4583-8ABA-BC0B24319F9E}" type="sibTrans" cxnId="{0D52923B-D79D-431D-A966-6DAB71529749}">
      <dgm:prSet/>
      <dgm:spPr/>
      <dgm:t>
        <a:bodyPr/>
        <a:lstStyle/>
        <a:p>
          <a:endParaRPr lang="ru-RU"/>
        </a:p>
      </dgm:t>
    </dgm:pt>
    <dgm:pt modelId="{A9A40C96-59C4-4A96-AC5C-72C654FC613A}" type="pres">
      <dgm:prSet presAssocID="{CCBA7177-D934-478D-B879-F4FB7438754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7C86E9-4A61-47F6-8826-1E8171AE3DF4}" type="pres">
      <dgm:prSet presAssocID="{24F923C8-0432-4DC7-B783-48CCC98BD5AD}" presName="root" presStyleCnt="0"/>
      <dgm:spPr/>
      <dgm:t>
        <a:bodyPr/>
        <a:lstStyle/>
        <a:p>
          <a:endParaRPr lang="ru-RU"/>
        </a:p>
      </dgm:t>
    </dgm:pt>
    <dgm:pt modelId="{9ED9DF1D-FC45-4AB3-B2D9-6CB4D8C32484}" type="pres">
      <dgm:prSet presAssocID="{24F923C8-0432-4DC7-B783-48CCC98BD5AD}" presName="rootComposite" presStyleCnt="0"/>
      <dgm:spPr/>
      <dgm:t>
        <a:bodyPr/>
        <a:lstStyle/>
        <a:p>
          <a:endParaRPr lang="ru-RU"/>
        </a:p>
      </dgm:t>
    </dgm:pt>
    <dgm:pt modelId="{C940A4C6-FF84-4096-9E9B-DCEF543CF068}" type="pres">
      <dgm:prSet presAssocID="{24F923C8-0432-4DC7-B783-48CCC98BD5AD}" presName="rootText" presStyleLbl="node1" presStyleIdx="0" presStyleCnt="2" custScaleX="125602" custLinFactNeighborX="-21687" custLinFactNeighborY="-101"/>
      <dgm:spPr/>
      <dgm:t>
        <a:bodyPr/>
        <a:lstStyle/>
        <a:p>
          <a:endParaRPr lang="ru-RU"/>
        </a:p>
      </dgm:t>
    </dgm:pt>
    <dgm:pt modelId="{4B42319F-F7C0-459B-A66F-9DA012F897D2}" type="pres">
      <dgm:prSet presAssocID="{24F923C8-0432-4DC7-B783-48CCC98BD5AD}" presName="rootConnector" presStyleLbl="node1" presStyleIdx="0" presStyleCnt="2"/>
      <dgm:spPr/>
      <dgm:t>
        <a:bodyPr/>
        <a:lstStyle/>
        <a:p>
          <a:endParaRPr lang="ru-RU"/>
        </a:p>
      </dgm:t>
    </dgm:pt>
    <dgm:pt modelId="{66079E14-CA88-40A4-B593-242B2E288153}" type="pres">
      <dgm:prSet presAssocID="{24F923C8-0432-4DC7-B783-48CCC98BD5AD}" presName="childShape" presStyleCnt="0"/>
      <dgm:spPr/>
      <dgm:t>
        <a:bodyPr/>
        <a:lstStyle/>
        <a:p>
          <a:endParaRPr lang="ru-RU"/>
        </a:p>
      </dgm:t>
    </dgm:pt>
    <dgm:pt modelId="{8F0D108C-C00D-4D29-95A2-B751E195943C}" type="pres">
      <dgm:prSet presAssocID="{B6C4A7EA-6BED-4E79-8C5D-554F827AA855}" presName="root" presStyleCnt="0"/>
      <dgm:spPr/>
      <dgm:t>
        <a:bodyPr/>
        <a:lstStyle/>
        <a:p>
          <a:endParaRPr lang="ru-RU"/>
        </a:p>
      </dgm:t>
    </dgm:pt>
    <dgm:pt modelId="{0A1C3480-F336-4090-AA57-39B56233862E}" type="pres">
      <dgm:prSet presAssocID="{B6C4A7EA-6BED-4E79-8C5D-554F827AA855}" presName="rootComposite" presStyleCnt="0"/>
      <dgm:spPr/>
      <dgm:t>
        <a:bodyPr/>
        <a:lstStyle/>
        <a:p>
          <a:endParaRPr lang="ru-RU"/>
        </a:p>
      </dgm:t>
    </dgm:pt>
    <dgm:pt modelId="{348FFA78-07B6-45BC-AA58-DE84090E40CD}" type="pres">
      <dgm:prSet presAssocID="{B6C4A7EA-6BED-4E79-8C5D-554F827AA855}" presName="rootText" presStyleLbl="node1" presStyleIdx="1" presStyleCnt="2" custScaleX="135478"/>
      <dgm:spPr/>
      <dgm:t>
        <a:bodyPr/>
        <a:lstStyle/>
        <a:p>
          <a:endParaRPr lang="ru-RU"/>
        </a:p>
      </dgm:t>
    </dgm:pt>
    <dgm:pt modelId="{F3C6C3CB-7180-4DAD-9139-F5FF812972F1}" type="pres">
      <dgm:prSet presAssocID="{B6C4A7EA-6BED-4E79-8C5D-554F827AA855}" presName="rootConnector" presStyleLbl="node1" presStyleIdx="1" presStyleCnt="2"/>
      <dgm:spPr/>
      <dgm:t>
        <a:bodyPr/>
        <a:lstStyle/>
        <a:p>
          <a:endParaRPr lang="ru-RU"/>
        </a:p>
      </dgm:t>
    </dgm:pt>
    <dgm:pt modelId="{2ADA8BE0-FBD5-48B3-86F3-B33E248C4D2D}" type="pres">
      <dgm:prSet presAssocID="{B6C4A7EA-6BED-4E79-8C5D-554F827AA855}" presName="childShape" presStyleCnt="0"/>
      <dgm:spPr/>
      <dgm:t>
        <a:bodyPr/>
        <a:lstStyle/>
        <a:p>
          <a:endParaRPr lang="ru-RU"/>
        </a:p>
      </dgm:t>
    </dgm:pt>
    <dgm:pt modelId="{C4A435D6-F477-46D8-8FA9-B8346056B56F}" type="pres">
      <dgm:prSet presAssocID="{C00307DD-B49A-4203-80AE-CC995DFD2085}" presName="Name13" presStyleLbl="parChTrans1D2" presStyleIdx="0" presStyleCnt="2"/>
      <dgm:spPr/>
      <dgm:t>
        <a:bodyPr/>
        <a:lstStyle/>
        <a:p>
          <a:endParaRPr lang="ru-RU"/>
        </a:p>
      </dgm:t>
    </dgm:pt>
    <dgm:pt modelId="{0048EF88-8D0E-4BA9-837F-0674543E28A3}" type="pres">
      <dgm:prSet presAssocID="{4ADF3666-DC8E-4BB2-ABD9-60F812062AC1}" presName="childText" presStyleLbl="bgAcc1" presStyleIdx="0" presStyleCnt="2" custScaleX="154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03F13-11F1-43F2-8C59-94F6B4B475EF}" type="pres">
      <dgm:prSet presAssocID="{AC05B82F-4CDF-4131-8445-BD446C242D46}" presName="Name13" presStyleLbl="parChTrans1D2" presStyleIdx="1" presStyleCnt="2"/>
      <dgm:spPr/>
      <dgm:t>
        <a:bodyPr/>
        <a:lstStyle/>
        <a:p>
          <a:endParaRPr lang="ru-RU"/>
        </a:p>
      </dgm:t>
    </dgm:pt>
    <dgm:pt modelId="{D719A34B-01FD-471F-B712-365544E204A8}" type="pres">
      <dgm:prSet presAssocID="{7F95525F-2ECF-43DD-96AA-469824CA8340}" presName="childText" presStyleLbl="bgAcc1" presStyleIdx="1" presStyleCnt="2" custScaleX="154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D33913-0561-472F-B5A7-AC2CE7BB861C}" type="presOf" srcId="{7F95525F-2ECF-43DD-96AA-469824CA8340}" destId="{D719A34B-01FD-471F-B712-365544E204A8}" srcOrd="0" destOrd="0" presId="urn:microsoft.com/office/officeart/2005/8/layout/hierarchy3"/>
    <dgm:cxn modelId="{C3A3D587-E8AB-4354-BBB1-664B1AB4B076}" srcId="{CCBA7177-D934-478D-B879-F4FB74387548}" destId="{24F923C8-0432-4DC7-B783-48CCC98BD5AD}" srcOrd="0" destOrd="0" parTransId="{D3FC5CDE-64A3-4A99-89E6-454BB2D91D06}" sibTransId="{8AAA8AF1-CBAD-48A7-9792-2ECA3C4A3D4A}"/>
    <dgm:cxn modelId="{A34EADE9-8EE2-49F5-9DB7-EAAE54AED662}" type="presOf" srcId="{AC05B82F-4CDF-4131-8445-BD446C242D46}" destId="{B9203F13-11F1-43F2-8C59-94F6B4B475EF}" srcOrd="0" destOrd="0" presId="urn:microsoft.com/office/officeart/2005/8/layout/hierarchy3"/>
    <dgm:cxn modelId="{F4FCCDAA-B216-49AB-B15D-DABA03F7F52C}" type="presOf" srcId="{CCBA7177-D934-478D-B879-F4FB74387548}" destId="{A9A40C96-59C4-4A96-AC5C-72C654FC613A}" srcOrd="0" destOrd="0" presId="urn:microsoft.com/office/officeart/2005/8/layout/hierarchy3"/>
    <dgm:cxn modelId="{2C4A1B2E-E186-4688-A10B-B87B1FC00C67}" type="presOf" srcId="{B6C4A7EA-6BED-4E79-8C5D-554F827AA855}" destId="{348FFA78-07B6-45BC-AA58-DE84090E40CD}" srcOrd="0" destOrd="0" presId="urn:microsoft.com/office/officeart/2005/8/layout/hierarchy3"/>
    <dgm:cxn modelId="{A505414E-8426-486F-A5BB-432AA416FA19}" type="presOf" srcId="{24F923C8-0432-4DC7-B783-48CCC98BD5AD}" destId="{4B42319F-F7C0-459B-A66F-9DA012F897D2}" srcOrd="1" destOrd="0" presId="urn:microsoft.com/office/officeart/2005/8/layout/hierarchy3"/>
    <dgm:cxn modelId="{C8FA8B2D-9A42-48B5-A0E7-25E51B7A8C78}" type="presOf" srcId="{B6C4A7EA-6BED-4E79-8C5D-554F827AA855}" destId="{F3C6C3CB-7180-4DAD-9139-F5FF812972F1}" srcOrd="1" destOrd="0" presId="urn:microsoft.com/office/officeart/2005/8/layout/hierarchy3"/>
    <dgm:cxn modelId="{EFB4BA00-4779-487F-B68F-5FE41C1E7C3E}" srcId="{B6C4A7EA-6BED-4E79-8C5D-554F827AA855}" destId="{4ADF3666-DC8E-4BB2-ABD9-60F812062AC1}" srcOrd="0" destOrd="0" parTransId="{C00307DD-B49A-4203-80AE-CC995DFD2085}" sibTransId="{C39EE305-3983-41ED-8729-5DA28AC61155}"/>
    <dgm:cxn modelId="{FBC8653E-5734-4DEB-ABAF-E22919E0BE03}" type="presOf" srcId="{4ADF3666-DC8E-4BB2-ABD9-60F812062AC1}" destId="{0048EF88-8D0E-4BA9-837F-0674543E28A3}" srcOrd="0" destOrd="0" presId="urn:microsoft.com/office/officeart/2005/8/layout/hierarchy3"/>
    <dgm:cxn modelId="{0D52923B-D79D-431D-A966-6DAB71529749}" srcId="{B6C4A7EA-6BED-4E79-8C5D-554F827AA855}" destId="{7F95525F-2ECF-43DD-96AA-469824CA8340}" srcOrd="1" destOrd="0" parTransId="{AC05B82F-4CDF-4131-8445-BD446C242D46}" sibTransId="{1BC8CB5C-FC5A-4583-8ABA-BC0B24319F9E}"/>
    <dgm:cxn modelId="{4FDDDB89-C204-4967-9A63-E3763C44A28C}" type="presOf" srcId="{C00307DD-B49A-4203-80AE-CC995DFD2085}" destId="{C4A435D6-F477-46D8-8FA9-B8346056B56F}" srcOrd="0" destOrd="0" presId="urn:microsoft.com/office/officeart/2005/8/layout/hierarchy3"/>
    <dgm:cxn modelId="{324F04B0-E21D-48DB-92E0-FE0517B57044}" type="presOf" srcId="{24F923C8-0432-4DC7-B783-48CCC98BD5AD}" destId="{C940A4C6-FF84-4096-9E9B-DCEF543CF068}" srcOrd="0" destOrd="0" presId="urn:microsoft.com/office/officeart/2005/8/layout/hierarchy3"/>
    <dgm:cxn modelId="{E920232A-7284-43CA-8F6B-99B3B2ADD32E}" srcId="{CCBA7177-D934-478D-B879-F4FB74387548}" destId="{B6C4A7EA-6BED-4E79-8C5D-554F827AA855}" srcOrd="1" destOrd="0" parTransId="{37FDED67-DEFF-4BC5-BB37-57317164912E}" sibTransId="{D08ED363-15D8-410A-831A-1B06B0691815}"/>
    <dgm:cxn modelId="{C80FFF09-9C0F-4222-B459-BC4B88B4BE7F}" type="presParOf" srcId="{A9A40C96-59C4-4A96-AC5C-72C654FC613A}" destId="{7E7C86E9-4A61-47F6-8826-1E8171AE3DF4}" srcOrd="0" destOrd="0" presId="urn:microsoft.com/office/officeart/2005/8/layout/hierarchy3"/>
    <dgm:cxn modelId="{F07118A2-853E-4F2C-A9E5-A6A7481BB574}" type="presParOf" srcId="{7E7C86E9-4A61-47F6-8826-1E8171AE3DF4}" destId="{9ED9DF1D-FC45-4AB3-B2D9-6CB4D8C32484}" srcOrd="0" destOrd="0" presId="urn:microsoft.com/office/officeart/2005/8/layout/hierarchy3"/>
    <dgm:cxn modelId="{1BD5F929-8361-4276-B63E-EDEF4EB283DB}" type="presParOf" srcId="{9ED9DF1D-FC45-4AB3-B2D9-6CB4D8C32484}" destId="{C940A4C6-FF84-4096-9E9B-DCEF543CF068}" srcOrd="0" destOrd="0" presId="urn:microsoft.com/office/officeart/2005/8/layout/hierarchy3"/>
    <dgm:cxn modelId="{1AF798F6-3EAA-4450-A6F4-6030D2E6FB8F}" type="presParOf" srcId="{9ED9DF1D-FC45-4AB3-B2D9-6CB4D8C32484}" destId="{4B42319F-F7C0-459B-A66F-9DA012F897D2}" srcOrd="1" destOrd="0" presId="urn:microsoft.com/office/officeart/2005/8/layout/hierarchy3"/>
    <dgm:cxn modelId="{F71B0253-334F-47D2-BDDE-88021B3FAB2F}" type="presParOf" srcId="{7E7C86E9-4A61-47F6-8826-1E8171AE3DF4}" destId="{66079E14-CA88-40A4-B593-242B2E288153}" srcOrd="1" destOrd="0" presId="urn:microsoft.com/office/officeart/2005/8/layout/hierarchy3"/>
    <dgm:cxn modelId="{9002847C-9F39-4759-B87F-F52E3F1B17DF}" type="presParOf" srcId="{A9A40C96-59C4-4A96-AC5C-72C654FC613A}" destId="{8F0D108C-C00D-4D29-95A2-B751E195943C}" srcOrd="1" destOrd="0" presId="urn:microsoft.com/office/officeart/2005/8/layout/hierarchy3"/>
    <dgm:cxn modelId="{57B21760-E23E-4972-8DBE-22D8EA19B9A1}" type="presParOf" srcId="{8F0D108C-C00D-4D29-95A2-B751E195943C}" destId="{0A1C3480-F336-4090-AA57-39B56233862E}" srcOrd="0" destOrd="0" presId="urn:microsoft.com/office/officeart/2005/8/layout/hierarchy3"/>
    <dgm:cxn modelId="{49119A01-998C-413C-83D7-25D9A55274BC}" type="presParOf" srcId="{0A1C3480-F336-4090-AA57-39B56233862E}" destId="{348FFA78-07B6-45BC-AA58-DE84090E40CD}" srcOrd="0" destOrd="0" presId="urn:microsoft.com/office/officeart/2005/8/layout/hierarchy3"/>
    <dgm:cxn modelId="{2725CE82-5ED4-4963-BF06-BA5EE6FE37FD}" type="presParOf" srcId="{0A1C3480-F336-4090-AA57-39B56233862E}" destId="{F3C6C3CB-7180-4DAD-9139-F5FF812972F1}" srcOrd="1" destOrd="0" presId="urn:microsoft.com/office/officeart/2005/8/layout/hierarchy3"/>
    <dgm:cxn modelId="{52A3B8A0-7FE2-4312-AA0A-C39E9B6B13EF}" type="presParOf" srcId="{8F0D108C-C00D-4D29-95A2-B751E195943C}" destId="{2ADA8BE0-FBD5-48B3-86F3-B33E248C4D2D}" srcOrd="1" destOrd="0" presId="urn:microsoft.com/office/officeart/2005/8/layout/hierarchy3"/>
    <dgm:cxn modelId="{C0998F43-10EB-4A41-A302-F6650F9D2836}" type="presParOf" srcId="{2ADA8BE0-FBD5-48B3-86F3-B33E248C4D2D}" destId="{C4A435D6-F477-46D8-8FA9-B8346056B56F}" srcOrd="0" destOrd="0" presId="urn:microsoft.com/office/officeart/2005/8/layout/hierarchy3"/>
    <dgm:cxn modelId="{B5723400-1B55-4A8C-A386-7E28B021BBAF}" type="presParOf" srcId="{2ADA8BE0-FBD5-48B3-86F3-B33E248C4D2D}" destId="{0048EF88-8D0E-4BA9-837F-0674543E28A3}" srcOrd="1" destOrd="0" presId="urn:microsoft.com/office/officeart/2005/8/layout/hierarchy3"/>
    <dgm:cxn modelId="{8CDDEC01-2D63-42F0-939B-AC1135B97607}" type="presParOf" srcId="{2ADA8BE0-FBD5-48B3-86F3-B33E248C4D2D}" destId="{B9203F13-11F1-43F2-8C59-94F6B4B475EF}" srcOrd="2" destOrd="0" presId="urn:microsoft.com/office/officeart/2005/8/layout/hierarchy3"/>
    <dgm:cxn modelId="{7867D0F4-2FD0-4876-9F07-CA652FCAF426}" type="presParOf" srcId="{2ADA8BE0-FBD5-48B3-86F3-B33E248C4D2D}" destId="{D719A34B-01FD-471F-B712-365544E204A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7B65B-A527-4271-87C5-DFF2601E4ECA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14CA4-B168-4BB3-B4D5-62C7D71C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804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ABBBC-6C4A-4DD4-9630-98CAD28477D2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0A085-C36B-44B1-8810-CABD0490D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646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419DB-D5DC-47E2-845A-DF1859C8FC78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19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0A085-C36B-44B1-8810-CABD0490D03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27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0A085-C36B-44B1-8810-CABD0490D03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856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0A085-C36B-44B1-8810-CABD0490D03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94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92DE-3E5C-445C-8FAA-F648B3AE6DB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5EFA-DD7A-47AC-A6C1-099274AE3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92DE-3E5C-445C-8FAA-F648B3AE6DB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5EFA-DD7A-47AC-A6C1-099274AE3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92DE-3E5C-445C-8FAA-F648B3AE6DB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5EFA-DD7A-47AC-A6C1-099274AE3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92DE-3E5C-445C-8FAA-F648B3AE6DB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5EFA-DD7A-47AC-A6C1-099274AE3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92DE-3E5C-445C-8FAA-F648B3AE6DB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5EFA-DD7A-47AC-A6C1-099274AE3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92DE-3E5C-445C-8FAA-F648B3AE6DB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5EFA-DD7A-47AC-A6C1-099274AE3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92DE-3E5C-445C-8FAA-F648B3AE6DB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5EFA-DD7A-47AC-A6C1-099274AE3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92DE-3E5C-445C-8FAA-F648B3AE6DB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5EFA-DD7A-47AC-A6C1-099274AE3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92DE-3E5C-445C-8FAA-F648B3AE6DB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5EFA-DD7A-47AC-A6C1-099274AE3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92DE-3E5C-445C-8FAA-F648B3AE6DB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5EFA-DD7A-47AC-A6C1-099274AE3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92DE-3E5C-445C-8FAA-F648B3AE6DB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5EFA-DD7A-47AC-A6C1-099274AE3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B92DE-3E5C-445C-8FAA-F648B3AE6DB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35EFA-DD7A-47AC-A6C1-099274AE3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9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Petuhova\Pictures\Обложка пром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-352425"/>
            <a:ext cx="10082213" cy="756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1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699792" y="82527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cap="all" dirty="0"/>
              <a:t>Рукава абразивные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7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10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3" y="1213008"/>
            <a:ext cx="84817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_Futurica" panose="020B0402020204020303" pitchFamily="34" charset="-52"/>
              </a:rPr>
              <a:t>Рукава и шланги </a:t>
            </a:r>
            <a:r>
              <a:rPr lang="ru-RU" dirty="0" smtClean="0">
                <a:latin typeface="a_Futurica" panose="020B0402020204020303" pitchFamily="34" charset="-52"/>
              </a:rPr>
              <a:t>для </a:t>
            </a:r>
            <a:r>
              <a:rPr lang="ru-RU" dirty="0">
                <a:latin typeface="a_Futurica" panose="020B0402020204020303" pitchFamily="34" charset="-52"/>
              </a:rPr>
              <a:t>гидравлической и пневматической подачи абразивных материалов: песка и дроби в пескоструйных и дробеструйных установках, для использования </a:t>
            </a:r>
            <a:r>
              <a:rPr lang="ru-RU" dirty="0" smtClean="0">
                <a:latin typeface="a_Futurica" panose="020B0402020204020303" pitchFamily="34" charset="-52"/>
              </a:rPr>
              <a:t>в </a:t>
            </a:r>
            <a:r>
              <a:rPr lang="ru-RU" dirty="0">
                <a:latin typeface="a_Futurica" panose="020B0402020204020303" pitchFamily="34" charset="-52"/>
              </a:rPr>
              <a:t>строительстве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8755" y="2348880"/>
            <a:ext cx="4572000" cy="32573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a_Futurica" panose="020B0402020204020303" pitchFamily="34" charset="-52"/>
              </a:rPr>
              <a:t>«</a:t>
            </a:r>
            <a:r>
              <a:rPr lang="ru-RU" b="1" dirty="0" err="1">
                <a:latin typeface="a_Futurica" panose="020B0402020204020303" pitchFamily="34" charset="-52"/>
              </a:rPr>
              <a:t>ЭрДжиСи</a:t>
            </a:r>
            <a:r>
              <a:rPr lang="ru-RU" b="1" dirty="0">
                <a:latin typeface="a_Futurica" panose="020B0402020204020303" pitchFamily="34" charset="-52"/>
              </a:rPr>
              <a:t>-трейд» поставляет</a:t>
            </a:r>
            <a:r>
              <a:rPr lang="ru-RU" b="1" dirty="0" smtClean="0">
                <a:latin typeface="a_Futurica" panose="020B0402020204020303" pitchFamily="34" charset="-52"/>
              </a:rPr>
              <a:t>: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a_Futurica" panose="020B0402020204020303" pitchFamily="34" charset="-52"/>
            </a:endParaRP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a_Futurica" panose="020B0402020204020303" pitchFamily="34" charset="-52"/>
              </a:rPr>
              <a:t>Рукава </a:t>
            </a:r>
            <a:r>
              <a:rPr lang="ru-RU" dirty="0">
                <a:latin typeface="a_Futurica" panose="020B0402020204020303" pitchFamily="34" charset="-52"/>
              </a:rPr>
              <a:t>для пескоструйной очистки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Рукава для бетононасосов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Рукава для подачи раствора и штукатурки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Рукава для абразивных веществ</a:t>
            </a:r>
          </a:p>
        </p:txBody>
      </p:sp>
      <p:pic>
        <p:nvPicPr>
          <p:cNvPr id="1027" name="Picture 3" descr="C:\Users\EPetuhova\Pictures\89749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" r="11685"/>
          <a:stretch/>
        </p:blipFill>
        <p:spPr bwMode="auto">
          <a:xfrm>
            <a:off x="4589742" y="2386311"/>
            <a:ext cx="4240866" cy="334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699792" y="82527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Рукава для пескоструйной очистки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5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11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G:\_Дима\RGC\Презентация\RGC Trade\Промка\Файлы для работы\ФОТО для презентации\Слайд 11. Для пескоструйной очистки\1334895998foto1_bi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r="8683"/>
          <a:stretch/>
        </p:blipFill>
        <p:spPr bwMode="auto">
          <a:xfrm>
            <a:off x="4572257" y="2578684"/>
            <a:ext cx="4320223" cy="297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099950"/>
            <a:ext cx="8771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_Futurica" panose="020B0402020204020303" pitchFamily="34" charset="-52"/>
              </a:rPr>
              <a:t>Рукава и шланги  используются для передачи сухих строительных материалов: цемент, песок, щебень, гравий, известняк, мраморная крошка.  Напорно-всасывающий, внутренний слой антистатический с медной проволокой, внутренний слой имеет высокую износостойкость.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368" y="4005064"/>
            <a:ext cx="422061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1400" b="1" dirty="0" smtClean="0">
                <a:latin typeface="a_Futurica" panose="020B0402020204020303" pitchFamily="34" charset="-52"/>
              </a:rPr>
              <a:t>SM 1, SM 2, SM 3 </a:t>
            </a:r>
            <a:r>
              <a:rPr lang="en-US" sz="1400" dirty="0" smtClean="0">
                <a:latin typeface="a_Futurica" panose="020B0402020204020303" pitchFamily="34" charset="-52"/>
              </a:rPr>
              <a:t>- </a:t>
            </a:r>
            <a:r>
              <a:rPr lang="ru-RU" sz="1400" dirty="0" smtClean="0">
                <a:latin typeface="a_Futurica"/>
                <a:ea typeface="Calibri"/>
                <a:cs typeface="Times New Roman"/>
              </a:rPr>
              <a:t> </a:t>
            </a:r>
            <a:r>
              <a:rPr lang="ru-RU" sz="1400" dirty="0">
                <a:latin typeface="a_Futurica"/>
                <a:ea typeface="Calibri"/>
                <a:cs typeface="Times New Roman"/>
              </a:rPr>
              <a:t>повышенная износостойкость внутреннего </a:t>
            </a:r>
            <a:r>
              <a:rPr lang="ru-RU" sz="1400" dirty="0" smtClean="0">
                <a:latin typeface="a_Futurica"/>
                <a:ea typeface="Calibri"/>
                <a:cs typeface="Times New Roman"/>
              </a:rPr>
              <a:t>слоя</a:t>
            </a:r>
            <a:r>
              <a:rPr lang="en-US" sz="1400" dirty="0" smtClean="0">
                <a:latin typeface="a_Futurica"/>
                <a:ea typeface="Calibri"/>
                <a:cs typeface="Times New Roman"/>
              </a:rPr>
              <a:t>, </a:t>
            </a:r>
            <a:r>
              <a:rPr lang="ru-RU" sz="1400" dirty="0" smtClean="0">
                <a:latin typeface="a_Futurica"/>
                <a:ea typeface="Calibri"/>
                <a:cs typeface="Times New Roman"/>
              </a:rPr>
              <a:t> </a:t>
            </a:r>
            <a:r>
              <a:rPr lang="ru-RU" sz="1400" dirty="0">
                <a:latin typeface="a_Futurica"/>
                <a:ea typeface="Calibri"/>
                <a:cs typeface="Times New Roman"/>
              </a:rPr>
              <a:t>высокая </a:t>
            </a:r>
            <a:r>
              <a:rPr lang="ru-RU" sz="1400" dirty="0" smtClean="0">
                <a:latin typeface="a_Futurica"/>
                <a:ea typeface="Calibri"/>
                <a:cs typeface="Times New Roman"/>
              </a:rPr>
              <a:t>эластичность</a:t>
            </a:r>
            <a:r>
              <a:rPr lang="en-US" sz="1400" dirty="0" smtClean="0">
                <a:latin typeface="a_Futurica"/>
                <a:ea typeface="Calibri"/>
                <a:cs typeface="Times New Roman"/>
              </a:rPr>
              <a:t>, </a:t>
            </a:r>
            <a:r>
              <a:rPr lang="ru-RU" sz="1400" dirty="0" smtClean="0">
                <a:latin typeface="a_Futurica"/>
                <a:ea typeface="Calibri"/>
                <a:cs typeface="Times New Roman"/>
              </a:rPr>
              <a:t>стойкость </a:t>
            </a:r>
            <a:r>
              <a:rPr lang="ru-RU" sz="1400" dirty="0">
                <a:latin typeface="a_Futurica"/>
                <a:ea typeface="Calibri"/>
                <a:cs typeface="Times New Roman"/>
              </a:rPr>
              <a:t>на </a:t>
            </a:r>
            <a:r>
              <a:rPr lang="ru-RU" sz="1400" dirty="0" smtClean="0">
                <a:latin typeface="a_Futurica"/>
                <a:ea typeface="Calibri"/>
                <a:cs typeface="Times New Roman"/>
              </a:rPr>
              <a:t>излом</a:t>
            </a:r>
            <a:r>
              <a:rPr lang="en-US" sz="1400" dirty="0" smtClean="0">
                <a:latin typeface="a_Futurica"/>
                <a:ea typeface="Calibri"/>
                <a:cs typeface="Times New Roman"/>
              </a:rPr>
              <a:t>, </a:t>
            </a:r>
            <a:r>
              <a:rPr lang="ru-RU" sz="1400" dirty="0" smtClean="0">
                <a:latin typeface="a_Futurica"/>
                <a:ea typeface="Calibri"/>
                <a:cs typeface="Times New Roman"/>
              </a:rPr>
              <a:t>антистатический </a:t>
            </a:r>
            <a:r>
              <a:rPr lang="ru-RU" sz="1400" dirty="0">
                <a:latin typeface="a_Futurica"/>
                <a:ea typeface="Calibri"/>
                <a:cs typeface="Times New Roman"/>
              </a:rPr>
              <a:t>внутренний и наружный </a:t>
            </a:r>
            <a:r>
              <a:rPr lang="ru-RU" sz="1400" dirty="0" smtClean="0">
                <a:latin typeface="a_Futurica"/>
                <a:ea typeface="Calibri"/>
                <a:cs typeface="Times New Roman"/>
              </a:rPr>
              <a:t>слой</a:t>
            </a:r>
            <a:endParaRPr lang="ru-RU" sz="1400" dirty="0">
              <a:latin typeface="a_Futurica"/>
              <a:ea typeface="Calibri"/>
              <a:cs typeface="Times New Roman"/>
            </a:endParaRPr>
          </a:p>
        </p:txBody>
      </p:sp>
      <p:pic>
        <p:nvPicPr>
          <p:cNvPr id="2050" name="Picture 2" descr="P:\Рекламный Отдел\4_ЭрДжиСи-компоненты\Работа над сайтом rgc-trade.com\Промка_30.09.2014\ФОТО для презентации\ЧЕРТЕЖИ\SIL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9" b="28333"/>
          <a:stretch/>
        </p:blipFill>
        <p:spPr bwMode="auto">
          <a:xfrm>
            <a:off x="323529" y="2358198"/>
            <a:ext cx="367240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99792" y="82527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Рукава для бетононасосов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3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12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2" name="Picture 2" descr="G:\_Дима\RGC\Презентация\RGC Trade\Промка\Файлы для работы\ФОТО для презентации\Слайд 12. Для бетоносово\Бетононасо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7"/>
            <a:ext cx="4392233" cy="32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811" y="1196752"/>
            <a:ext cx="84706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_Futurica" panose="020B0402020204020303" pitchFamily="34" charset="-52"/>
              </a:rPr>
              <a:t>Рукава и шланги для нагнетания бетонной смеси к месту её укладки по </a:t>
            </a:r>
            <a:r>
              <a:rPr lang="ru-RU" dirty="0" err="1">
                <a:latin typeface="a_Futurica" panose="020B0402020204020303" pitchFamily="34" charset="-52"/>
              </a:rPr>
              <a:t>бетоноводу</a:t>
            </a:r>
            <a:r>
              <a:rPr lang="ru-RU" dirty="0">
                <a:latin typeface="a_Futurica" panose="020B0402020204020303" pitchFamily="34" charset="-52"/>
              </a:rPr>
              <a:t> непосредственно к месту заливки. Рукава поставляются с запрессованными наконечниками типа </a:t>
            </a:r>
            <a:r>
              <a:rPr lang="ru-RU" dirty="0" err="1" smtClean="0">
                <a:latin typeface="a_Futurica" panose="020B0402020204020303" pitchFamily="34" charset="-52"/>
              </a:rPr>
              <a:t>Victaulic</a:t>
            </a:r>
            <a:r>
              <a:rPr lang="ru-RU" dirty="0" smtClean="0">
                <a:latin typeface="a_Futurica" panose="020B0402020204020303" pitchFamily="34" charset="-52"/>
              </a:rPr>
              <a:t>.</a:t>
            </a:r>
            <a:endParaRPr lang="ru-RU" dirty="0">
              <a:latin typeface="a_Futurica" panose="020B0402020204020303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811" y="3573016"/>
            <a:ext cx="38621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SM200, SM170, SM 150</a:t>
            </a:r>
            <a:r>
              <a:rPr lang="ru-RU" sz="1400" dirty="0">
                <a:latin typeface="a_Futurica" panose="020B0402020204020303" pitchFamily="34" charset="-52"/>
              </a:rPr>
              <a:t> – антистатический внутренний слой, отличная износостойкость, высокая эластичность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4519" y="4797152"/>
            <a:ext cx="3781457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_Futurica" panose="020B0402020204020303" pitchFamily="34" charset="-52"/>
              </a:rPr>
              <a:t>Изготавливаются </a:t>
            </a:r>
            <a:r>
              <a:rPr lang="ru-RU" dirty="0">
                <a:latin typeface="a_Futurica" panose="020B0402020204020303" pitchFamily="34" charset="-52"/>
              </a:rPr>
              <a:t>стандартными длинами 3</a:t>
            </a:r>
            <a:r>
              <a:rPr lang="ru-RU" dirty="0" smtClean="0">
                <a:latin typeface="a_Futurica" panose="020B0402020204020303" pitchFamily="34" charset="-52"/>
              </a:rPr>
              <a:t>, 4, 6 </a:t>
            </a:r>
            <a:r>
              <a:rPr lang="ru-RU" dirty="0">
                <a:latin typeface="a_Futurica" panose="020B0402020204020303" pitchFamily="34" charset="-52"/>
              </a:rPr>
              <a:t>м, либо под заказ </a:t>
            </a:r>
            <a:r>
              <a:rPr lang="ru-RU" dirty="0" smtClean="0">
                <a:latin typeface="a_Futurica" panose="020B0402020204020303" pitchFamily="34" charset="-52"/>
              </a:rPr>
              <a:t>        до </a:t>
            </a:r>
            <a:r>
              <a:rPr lang="ru-RU" dirty="0">
                <a:latin typeface="a_Futurica" panose="020B0402020204020303" pitchFamily="34" charset="-52"/>
              </a:rPr>
              <a:t>40 м</a:t>
            </a:r>
            <a:r>
              <a:rPr lang="ru-RU" dirty="0" smtClean="0">
                <a:latin typeface="a_Futurica" panose="020B0402020204020303" pitchFamily="34" charset="-52"/>
              </a:rPr>
              <a:t>.</a:t>
            </a:r>
            <a:endParaRPr lang="ru-RU" dirty="0">
              <a:latin typeface="a_Futurica" panose="020B0402020204020303" pitchFamily="34" charset="-52"/>
            </a:endParaRPr>
          </a:p>
        </p:txBody>
      </p:sp>
      <p:pic>
        <p:nvPicPr>
          <p:cNvPr id="3076" name="Picture 4" descr="P:\Рекламный Отдел\4_ЭрДжиСи-компоненты\Работа над сайтом rgc-trade.com\Промка_30.09.2014\ФОТО для презентации\ЧЕРТЕЖИ\607_medium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6" b="27354"/>
          <a:stretch/>
        </p:blipFill>
        <p:spPr bwMode="auto">
          <a:xfrm>
            <a:off x="574519" y="2280621"/>
            <a:ext cx="3709449" cy="122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99792" y="82527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Рукава для подачи раствора и штукатурки 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7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13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6" name="Picture 2" descr="G:\_Дима\RGC\Презентация\RGC Trade\Промка\Файлы для работы\ФОТО для презентации\Слайд 13. Для подачи штукатурки\325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57" y="2782516"/>
            <a:ext cx="4320223" cy="316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4055" y="1302142"/>
            <a:ext cx="84765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_Futurica" panose="020B0402020204020303" pitchFamily="34" charset="-52"/>
              </a:rPr>
              <a:t>Рукава и шланги для подачи раствора и  штукатурки </a:t>
            </a:r>
            <a:r>
              <a:rPr lang="ru-RU" dirty="0" smtClean="0">
                <a:latin typeface="a_Futurica" panose="020B0402020204020303" pitchFamily="34" charset="-52"/>
              </a:rPr>
              <a:t>используются </a:t>
            </a:r>
            <a:r>
              <a:rPr lang="ru-RU" dirty="0">
                <a:latin typeface="a_Futurica" panose="020B0402020204020303" pitchFamily="34" charset="-52"/>
              </a:rPr>
              <a:t>в работе автоматизированных </a:t>
            </a:r>
            <a:r>
              <a:rPr lang="ru-RU" dirty="0" err="1">
                <a:latin typeface="a_Futurica" panose="020B0402020204020303" pitchFamily="34" charset="-52"/>
              </a:rPr>
              <a:t>пневмонагнетателей</a:t>
            </a:r>
            <a:r>
              <a:rPr lang="ru-RU" dirty="0">
                <a:latin typeface="a_Futurica" panose="020B0402020204020303" pitchFamily="34" charset="-52"/>
              </a:rPr>
              <a:t>, </a:t>
            </a:r>
            <a:r>
              <a:rPr lang="ru-RU" dirty="0" err="1">
                <a:latin typeface="a_Futurica" panose="020B0402020204020303" pitchFamily="34" charset="-52"/>
              </a:rPr>
              <a:t>торкретт</a:t>
            </a:r>
            <a:r>
              <a:rPr lang="ru-RU" dirty="0">
                <a:latin typeface="a_Futurica" panose="020B0402020204020303" pitchFamily="34" charset="-52"/>
              </a:rPr>
              <a:t> установок </a:t>
            </a:r>
            <a:r>
              <a:rPr lang="ru-RU" dirty="0" smtClean="0">
                <a:latin typeface="a_Futurica" panose="020B0402020204020303" pitchFamily="34" charset="-52"/>
              </a:rPr>
              <a:t>и штукатурных </a:t>
            </a:r>
            <a:r>
              <a:rPr lang="ru-RU" dirty="0">
                <a:latin typeface="a_Futurica" panose="020B0402020204020303" pitchFamily="34" charset="-52"/>
              </a:rPr>
              <a:t>станций для пневматической и гидравлической подачи по ним раствора, цемента, штукатурки</a:t>
            </a:r>
            <a:r>
              <a:rPr lang="ru-RU" dirty="0" smtClean="0">
                <a:latin typeface="a_Futurica" panose="020B0402020204020303" pitchFamily="34" charset="-52"/>
              </a:rPr>
              <a:t>.</a:t>
            </a:r>
            <a:endParaRPr lang="ru-RU" dirty="0">
              <a:latin typeface="a_Futurica" panose="020B0402020204020303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8392" y="4228000"/>
            <a:ext cx="372417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_Futurica" panose="020B0402020204020303" pitchFamily="34" charset="-52"/>
              </a:rPr>
              <a:t>SM</a:t>
            </a:r>
            <a:r>
              <a:rPr lang="ru-RU" sz="1400" b="1" dirty="0">
                <a:latin typeface="a_Futurica" panose="020B0402020204020303" pitchFamily="34" charset="-52"/>
              </a:rPr>
              <a:t>40, </a:t>
            </a:r>
            <a:r>
              <a:rPr lang="en-US" sz="1400" b="1" dirty="0">
                <a:latin typeface="a_Futurica" panose="020B0402020204020303" pitchFamily="34" charset="-52"/>
              </a:rPr>
              <a:t>SMK</a:t>
            </a:r>
            <a:r>
              <a:rPr lang="ru-RU" sz="1400" dirty="0">
                <a:latin typeface="a_Futurica" panose="020B0402020204020303" pitchFamily="34" charset="-52"/>
              </a:rPr>
              <a:t> - очень высокая продолжительность службы рукава, </a:t>
            </a:r>
            <a:r>
              <a:rPr lang="ru-RU" sz="1400" dirty="0" smtClean="0">
                <a:latin typeface="a_Futurica" panose="020B0402020204020303" pitchFamily="34" charset="-52"/>
              </a:rPr>
              <a:t>которая достигается благодаря </a:t>
            </a:r>
            <a:r>
              <a:rPr lang="ru-RU" sz="1400" dirty="0" err="1" smtClean="0">
                <a:latin typeface="a_Futurica" panose="020B0402020204020303" pitchFamily="34" charset="-52"/>
              </a:rPr>
              <a:t>абразивостойкости</a:t>
            </a:r>
            <a:r>
              <a:rPr lang="ru-RU" sz="1400" dirty="0" smtClean="0">
                <a:latin typeface="a_Futurica" panose="020B0402020204020303" pitchFamily="34" charset="-52"/>
              </a:rPr>
              <a:t>  </a:t>
            </a:r>
            <a:r>
              <a:rPr lang="ru-RU" sz="1400" dirty="0">
                <a:latin typeface="a_Futurica" panose="020B0402020204020303" pitchFamily="34" charset="-52"/>
              </a:rPr>
              <a:t>резины внутреннего и наружного слоя</a:t>
            </a: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527429" y="2780928"/>
            <a:ext cx="3612523" cy="808038"/>
            <a:chOff x="2858" y="794"/>
            <a:chExt cx="2767" cy="509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58" y="794"/>
              <a:ext cx="2767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858" y="794"/>
              <a:ext cx="2767" cy="50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" y="795"/>
              <a:ext cx="2768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2859" y="795"/>
              <a:ext cx="2768" cy="508"/>
            </a:xfrm>
            <a:custGeom>
              <a:avLst/>
              <a:gdLst>
                <a:gd name="T0" fmla="*/ 2039 w 5535"/>
                <a:gd name="T1" fmla="*/ 11 h 1016"/>
                <a:gd name="T2" fmla="*/ 2635 w 5535"/>
                <a:gd name="T3" fmla="*/ 22 h 1016"/>
                <a:gd name="T4" fmla="*/ 3019 w 5535"/>
                <a:gd name="T5" fmla="*/ 32 h 1016"/>
                <a:gd name="T6" fmla="*/ 3242 w 5535"/>
                <a:gd name="T7" fmla="*/ 40 h 1016"/>
                <a:gd name="T8" fmla="*/ 3838 w 5535"/>
                <a:gd name="T9" fmla="*/ 52 h 1016"/>
                <a:gd name="T10" fmla="*/ 3860 w 5535"/>
                <a:gd name="T11" fmla="*/ 60 h 1016"/>
                <a:gd name="T12" fmla="*/ 4455 w 5535"/>
                <a:gd name="T13" fmla="*/ 70 h 1016"/>
                <a:gd name="T14" fmla="*/ 4470 w 5535"/>
                <a:gd name="T15" fmla="*/ 80 h 1016"/>
                <a:gd name="T16" fmla="*/ 5389 w 5535"/>
                <a:gd name="T17" fmla="*/ 90 h 1016"/>
                <a:gd name="T18" fmla="*/ 5438 w 5535"/>
                <a:gd name="T19" fmla="*/ 132 h 1016"/>
                <a:gd name="T20" fmla="*/ 5455 w 5535"/>
                <a:gd name="T21" fmla="*/ 158 h 1016"/>
                <a:gd name="T22" fmla="*/ 5470 w 5535"/>
                <a:gd name="T23" fmla="*/ 184 h 1016"/>
                <a:gd name="T24" fmla="*/ 5483 w 5535"/>
                <a:gd name="T25" fmla="*/ 206 h 1016"/>
                <a:gd name="T26" fmla="*/ 5492 w 5535"/>
                <a:gd name="T27" fmla="*/ 233 h 1016"/>
                <a:gd name="T28" fmla="*/ 5500 w 5535"/>
                <a:gd name="T29" fmla="*/ 255 h 1016"/>
                <a:gd name="T30" fmla="*/ 5515 w 5535"/>
                <a:gd name="T31" fmla="*/ 307 h 1016"/>
                <a:gd name="T32" fmla="*/ 5529 w 5535"/>
                <a:gd name="T33" fmla="*/ 410 h 1016"/>
                <a:gd name="T34" fmla="*/ 5532 w 5535"/>
                <a:gd name="T35" fmla="*/ 611 h 1016"/>
                <a:gd name="T36" fmla="*/ 5507 w 5535"/>
                <a:gd name="T37" fmla="*/ 742 h 1016"/>
                <a:gd name="T38" fmla="*/ 5495 w 5535"/>
                <a:gd name="T39" fmla="*/ 779 h 1016"/>
                <a:gd name="T40" fmla="*/ 5483 w 5535"/>
                <a:gd name="T41" fmla="*/ 813 h 1016"/>
                <a:gd name="T42" fmla="*/ 5465 w 5535"/>
                <a:gd name="T43" fmla="*/ 851 h 1016"/>
                <a:gd name="T44" fmla="*/ 5451 w 5535"/>
                <a:gd name="T45" fmla="*/ 872 h 1016"/>
                <a:gd name="T46" fmla="*/ 5423 w 5535"/>
                <a:gd name="T47" fmla="*/ 902 h 1016"/>
                <a:gd name="T48" fmla="*/ 5398 w 5535"/>
                <a:gd name="T49" fmla="*/ 920 h 1016"/>
                <a:gd name="T50" fmla="*/ 4472 w 5535"/>
                <a:gd name="T51" fmla="*/ 930 h 1016"/>
                <a:gd name="T52" fmla="*/ 4457 w 5535"/>
                <a:gd name="T53" fmla="*/ 942 h 1016"/>
                <a:gd name="T54" fmla="*/ 4215 w 5535"/>
                <a:gd name="T55" fmla="*/ 950 h 1016"/>
                <a:gd name="T56" fmla="*/ 3863 w 5535"/>
                <a:gd name="T57" fmla="*/ 952 h 1016"/>
                <a:gd name="T58" fmla="*/ 3844 w 5535"/>
                <a:gd name="T59" fmla="*/ 962 h 1016"/>
                <a:gd name="T60" fmla="*/ 3247 w 5535"/>
                <a:gd name="T61" fmla="*/ 971 h 1016"/>
                <a:gd name="T62" fmla="*/ 3224 w 5535"/>
                <a:gd name="T63" fmla="*/ 982 h 1016"/>
                <a:gd name="T64" fmla="*/ 2635 w 5535"/>
                <a:gd name="T65" fmla="*/ 992 h 1016"/>
                <a:gd name="T66" fmla="*/ 2034 w 5535"/>
                <a:gd name="T67" fmla="*/ 1006 h 1016"/>
                <a:gd name="T68" fmla="*/ 2018 w 5535"/>
                <a:gd name="T69" fmla="*/ 1014 h 1016"/>
                <a:gd name="T70" fmla="*/ 144 w 5535"/>
                <a:gd name="T71" fmla="*/ 1011 h 1016"/>
                <a:gd name="T72" fmla="*/ 119 w 5535"/>
                <a:gd name="T73" fmla="*/ 999 h 1016"/>
                <a:gd name="T74" fmla="*/ 92 w 5535"/>
                <a:gd name="T75" fmla="*/ 971 h 1016"/>
                <a:gd name="T76" fmla="*/ 75 w 5535"/>
                <a:gd name="T77" fmla="*/ 937 h 1016"/>
                <a:gd name="T78" fmla="*/ 63 w 5535"/>
                <a:gd name="T79" fmla="*/ 914 h 1016"/>
                <a:gd name="T80" fmla="*/ 55 w 5535"/>
                <a:gd name="T81" fmla="*/ 890 h 1016"/>
                <a:gd name="T82" fmla="*/ 47 w 5535"/>
                <a:gd name="T83" fmla="*/ 865 h 1016"/>
                <a:gd name="T84" fmla="*/ 35 w 5535"/>
                <a:gd name="T85" fmla="*/ 828 h 1016"/>
                <a:gd name="T86" fmla="*/ 27 w 5535"/>
                <a:gd name="T87" fmla="*/ 791 h 1016"/>
                <a:gd name="T88" fmla="*/ 10 w 5535"/>
                <a:gd name="T89" fmla="*/ 707 h 1016"/>
                <a:gd name="T90" fmla="*/ 1 w 5535"/>
                <a:gd name="T91" fmla="*/ 584 h 1016"/>
                <a:gd name="T92" fmla="*/ 3 w 5535"/>
                <a:gd name="T93" fmla="*/ 352 h 1016"/>
                <a:gd name="T94" fmla="*/ 35 w 5535"/>
                <a:gd name="T95" fmla="*/ 176 h 1016"/>
                <a:gd name="T96" fmla="*/ 67 w 5535"/>
                <a:gd name="T97" fmla="*/ 95 h 1016"/>
                <a:gd name="T98" fmla="*/ 84 w 5535"/>
                <a:gd name="T99" fmla="*/ 58 h 1016"/>
                <a:gd name="T100" fmla="*/ 92 w 5535"/>
                <a:gd name="T101" fmla="*/ 45 h 1016"/>
                <a:gd name="T102" fmla="*/ 105 w 5535"/>
                <a:gd name="T103" fmla="*/ 30 h 1016"/>
                <a:gd name="T104" fmla="*/ 124 w 5535"/>
                <a:gd name="T105" fmla="*/ 10 h 1016"/>
                <a:gd name="T106" fmla="*/ 141 w 5535"/>
                <a:gd name="T107" fmla="*/ 1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535" h="1016">
                  <a:moveTo>
                    <a:pt x="149" y="0"/>
                  </a:moveTo>
                  <a:lnTo>
                    <a:pt x="2013" y="0"/>
                  </a:lnTo>
                  <a:lnTo>
                    <a:pt x="2013" y="1"/>
                  </a:lnTo>
                  <a:lnTo>
                    <a:pt x="2024" y="5"/>
                  </a:lnTo>
                  <a:lnTo>
                    <a:pt x="2038" y="10"/>
                  </a:lnTo>
                  <a:lnTo>
                    <a:pt x="2039" y="11"/>
                  </a:lnTo>
                  <a:lnTo>
                    <a:pt x="2041" y="15"/>
                  </a:lnTo>
                  <a:lnTo>
                    <a:pt x="2622" y="15"/>
                  </a:lnTo>
                  <a:lnTo>
                    <a:pt x="2622" y="18"/>
                  </a:lnTo>
                  <a:lnTo>
                    <a:pt x="2630" y="18"/>
                  </a:lnTo>
                  <a:lnTo>
                    <a:pt x="2630" y="22"/>
                  </a:lnTo>
                  <a:lnTo>
                    <a:pt x="2635" y="22"/>
                  </a:lnTo>
                  <a:lnTo>
                    <a:pt x="2635" y="23"/>
                  </a:lnTo>
                  <a:lnTo>
                    <a:pt x="2640" y="23"/>
                  </a:lnTo>
                  <a:lnTo>
                    <a:pt x="2643" y="30"/>
                  </a:lnTo>
                  <a:lnTo>
                    <a:pt x="2650" y="30"/>
                  </a:lnTo>
                  <a:lnTo>
                    <a:pt x="2650" y="32"/>
                  </a:lnTo>
                  <a:lnTo>
                    <a:pt x="3019" y="32"/>
                  </a:lnTo>
                  <a:lnTo>
                    <a:pt x="3044" y="30"/>
                  </a:lnTo>
                  <a:lnTo>
                    <a:pt x="3068" y="30"/>
                  </a:lnTo>
                  <a:lnTo>
                    <a:pt x="3086" y="32"/>
                  </a:lnTo>
                  <a:lnTo>
                    <a:pt x="3229" y="32"/>
                  </a:lnTo>
                  <a:lnTo>
                    <a:pt x="3229" y="35"/>
                  </a:lnTo>
                  <a:lnTo>
                    <a:pt x="3242" y="40"/>
                  </a:lnTo>
                  <a:lnTo>
                    <a:pt x="3256" y="43"/>
                  </a:lnTo>
                  <a:lnTo>
                    <a:pt x="3256" y="45"/>
                  </a:lnTo>
                  <a:lnTo>
                    <a:pt x="3257" y="48"/>
                  </a:lnTo>
                  <a:lnTo>
                    <a:pt x="3257" y="50"/>
                  </a:lnTo>
                  <a:lnTo>
                    <a:pt x="3838" y="50"/>
                  </a:lnTo>
                  <a:lnTo>
                    <a:pt x="3838" y="52"/>
                  </a:lnTo>
                  <a:lnTo>
                    <a:pt x="3846" y="52"/>
                  </a:lnTo>
                  <a:lnTo>
                    <a:pt x="3846" y="55"/>
                  </a:lnTo>
                  <a:lnTo>
                    <a:pt x="3853" y="55"/>
                  </a:lnTo>
                  <a:lnTo>
                    <a:pt x="3853" y="58"/>
                  </a:lnTo>
                  <a:lnTo>
                    <a:pt x="3858" y="58"/>
                  </a:lnTo>
                  <a:lnTo>
                    <a:pt x="3860" y="60"/>
                  </a:lnTo>
                  <a:lnTo>
                    <a:pt x="3861" y="64"/>
                  </a:lnTo>
                  <a:lnTo>
                    <a:pt x="3866" y="64"/>
                  </a:lnTo>
                  <a:lnTo>
                    <a:pt x="3866" y="67"/>
                  </a:lnTo>
                  <a:lnTo>
                    <a:pt x="4447" y="67"/>
                  </a:lnTo>
                  <a:lnTo>
                    <a:pt x="4447" y="70"/>
                  </a:lnTo>
                  <a:lnTo>
                    <a:pt x="4455" y="70"/>
                  </a:lnTo>
                  <a:lnTo>
                    <a:pt x="4455" y="72"/>
                  </a:lnTo>
                  <a:lnTo>
                    <a:pt x="4460" y="72"/>
                  </a:lnTo>
                  <a:lnTo>
                    <a:pt x="4460" y="75"/>
                  </a:lnTo>
                  <a:lnTo>
                    <a:pt x="4467" y="75"/>
                  </a:lnTo>
                  <a:lnTo>
                    <a:pt x="4468" y="77"/>
                  </a:lnTo>
                  <a:lnTo>
                    <a:pt x="4470" y="80"/>
                  </a:lnTo>
                  <a:lnTo>
                    <a:pt x="4475" y="80"/>
                  </a:lnTo>
                  <a:lnTo>
                    <a:pt x="4475" y="84"/>
                  </a:lnTo>
                  <a:lnTo>
                    <a:pt x="5378" y="84"/>
                  </a:lnTo>
                  <a:lnTo>
                    <a:pt x="5384" y="85"/>
                  </a:lnTo>
                  <a:lnTo>
                    <a:pt x="5389" y="87"/>
                  </a:lnTo>
                  <a:lnTo>
                    <a:pt x="5389" y="90"/>
                  </a:lnTo>
                  <a:lnTo>
                    <a:pt x="5394" y="90"/>
                  </a:lnTo>
                  <a:lnTo>
                    <a:pt x="5396" y="92"/>
                  </a:lnTo>
                  <a:lnTo>
                    <a:pt x="5398" y="95"/>
                  </a:lnTo>
                  <a:lnTo>
                    <a:pt x="5405" y="95"/>
                  </a:lnTo>
                  <a:lnTo>
                    <a:pt x="5438" y="127"/>
                  </a:lnTo>
                  <a:lnTo>
                    <a:pt x="5438" y="132"/>
                  </a:lnTo>
                  <a:lnTo>
                    <a:pt x="5443" y="134"/>
                  </a:lnTo>
                  <a:lnTo>
                    <a:pt x="5446" y="137"/>
                  </a:lnTo>
                  <a:lnTo>
                    <a:pt x="5446" y="144"/>
                  </a:lnTo>
                  <a:lnTo>
                    <a:pt x="5450" y="146"/>
                  </a:lnTo>
                  <a:lnTo>
                    <a:pt x="5451" y="148"/>
                  </a:lnTo>
                  <a:lnTo>
                    <a:pt x="5455" y="158"/>
                  </a:lnTo>
                  <a:lnTo>
                    <a:pt x="5458" y="161"/>
                  </a:lnTo>
                  <a:lnTo>
                    <a:pt x="5462" y="161"/>
                  </a:lnTo>
                  <a:lnTo>
                    <a:pt x="5465" y="169"/>
                  </a:lnTo>
                  <a:lnTo>
                    <a:pt x="5467" y="178"/>
                  </a:lnTo>
                  <a:lnTo>
                    <a:pt x="5470" y="178"/>
                  </a:lnTo>
                  <a:lnTo>
                    <a:pt x="5470" y="184"/>
                  </a:lnTo>
                  <a:lnTo>
                    <a:pt x="5472" y="184"/>
                  </a:lnTo>
                  <a:lnTo>
                    <a:pt x="5472" y="190"/>
                  </a:lnTo>
                  <a:lnTo>
                    <a:pt x="5475" y="190"/>
                  </a:lnTo>
                  <a:lnTo>
                    <a:pt x="5478" y="198"/>
                  </a:lnTo>
                  <a:lnTo>
                    <a:pt x="5480" y="206"/>
                  </a:lnTo>
                  <a:lnTo>
                    <a:pt x="5483" y="206"/>
                  </a:lnTo>
                  <a:lnTo>
                    <a:pt x="5483" y="215"/>
                  </a:lnTo>
                  <a:lnTo>
                    <a:pt x="5487" y="215"/>
                  </a:lnTo>
                  <a:lnTo>
                    <a:pt x="5487" y="221"/>
                  </a:lnTo>
                  <a:lnTo>
                    <a:pt x="5490" y="221"/>
                  </a:lnTo>
                  <a:lnTo>
                    <a:pt x="5490" y="226"/>
                  </a:lnTo>
                  <a:lnTo>
                    <a:pt x="5492" y="233"/>
                  </a:lnTo>
                  <a:lnTo>
                    <a:pt x="5492" y="238"/>
                  </a:lnTo>
                  <a:lnTo>
                    <a:pt x="5495" y="238"/>
                  </a:lnTo>
                  <a:lnTo>
                    <a:pt x="5495" y="247"/>
                  </a:lnTo>
                  <a:lnTo>
                    <a:pt x="5498" y="247"/>
                  </a:lnTo>
                  <a:lnTo>
                    <a:pt x="5498" y="255"/>
                  </a:lnTo>
                  <a:lnTo>
                    <a:pt x="5500" y="255"/>
                  </a:lnTo>
                  <a:lnTo>
                    <a:pt x="5500" y="263"/>
                  </a:lnTo>
                  <a:lnTo>
                    <a:pt x="5503" y="263"/>
                  </a:lnTo>
                  <a:lnTo>
                    <a:pt x="5503" y="273"/>
                  </a:lnTo>
                  <a:lnTo>
                    <a:pt x="5507" y="273"/>
                  </a:lnTo>
                  <a:lnTo>
                    <a:pt x="5512" y="307"/>
                  </a:lnTo>
                  <a:lnTo>
                    <a:pt x="5515" y="307"/>
                  </a:lnTo>
                  <a:lnTo>
                    <a:pt x="5517" y="319"/>
                  </a:lnTo>
                  <a:lnTo>
                    <a:pt x="5519" y="332"/>
                  </a:lnTo>
                  <a:lnTo>
                    <a:pt x="5520" y="332"/>
                  </a:lnTo>
                  <a:lnTo>
                    <a:pt x="5527" y="388"/>
                  </a:lnTo>
                  <a:lnTo>
                    <a:pt x="5529" y="388"/>
                  </a:lnTo>
                  <a:lnTo>
                    <a:pt x="5529" y="410"/>
                  </a:lnTo>
                  <a:lnTo>
                    <a:pt x="5532" y="410"/>
                  </a:lnTo>
                  <a:lnTo>
                    <a:pt x="5532" y="447"/>
                  </a:lnTo>
                  <a:lnTo>
                    <a:pt x="5535" y="462"/>
                  </a:lnTo>
                  <a:lnTo>
                    <a:pt x="5535" y="557"/>
                  </a:lnTo>
                  <a:lnTo>
                    <a:pt x="5532" y="573"/>
                  </a:lnTo>
                  <a:lnTo>
                    <a:pt x="5532" y="611"/>
                  </a:lnTo>
                  <a:lnTo>
                    <a:pt x="5515" y="719"/>
                  </a:lnTo>
                  <a:lnTo>
                    <a:pt x="5512" y="719"/>
                  </a:lnTo>
                  <a:lnTo>
                    <a:pt x="5512" y="727"/>
                  </a:lnTo>
                  <a:lnTo>
                    <a:pt x="5510" y="734"/>
                  </a:lnTo>
                  <a:lnTo>
                    <a:pt x="5510" y="742"/>
                  </a:lnTo>
                  <a:lnTo>
                    <a:pt x="5507" y="742"/>
                  </a:lnTo>
                  <a:lnTo>
                    <a:pt x="5503" y="762"/>
                  </a:lnTo>
                  <a:lnTo>
                    <a:pt x="5500" y="762"/>
                  </a:lnTo>
                  <a:lnTo>
                    <a:pt x="5500" y="771"/>
                  </a:lnTo>
                  <a:lnTo>
                    <a:pt x="5498" y="771"/>
                  </a:lnTo>
                  <a:lnTo>
                    <a:pt x="5498" y="779"/>
                  </a:lnTo>
                  <a:lnTo>
                    <a:pt x="5495" y="779"/>
                  </a:lnTo>
                  <a:lnTo>
                    <a:pt x="5495" y="788"/>
                  </a:lnTo>
                  <a:lnTo>
                    <a:pt x="5492" y="788"/>
                  </a:lnTo>
                  <a:lnTo>
                    <a:pt x="5492" y="796"/>
                  </a:lnTo>
                  <a:lnTo>
                    <a:pt x="5490" y="803"/>
                  </a:lnTo>
                  <a:lnTo>
                    <a:pt x="5487" y="803"/>
                  </a:lnTo>
                  <a:lnTo>
                    <a:pt x="5483" y="813"/>
                  </a:lnTo>
                  <a:lnTo>
                    <a:pt x="5480" y="813"/>
                  </a:lnTo>
                  <a:lnTo>
                    <a:pt x="5477" y="826"/>
                  </a:lnTo>
                  <a:lnTo>
                    <a:pt x="5472" y="840"/>
                  </a:lnTo>
                  <a:lnTo>
                    <a:pt x="5470" y="841"/>
                  </a:lnTo>
                  <a:lnTo>
                    <a:pt x="5467" y="841"/>
                  </a:lnTo>
                  <a:lnTo>
                    <a:pt x="5465" y="851"/>
                  </a:lnTo>
                  <a:lnTo>
                    <a:pt x="5462" y="860"/>
                  </a:lnTo>
                  <a:lnTo>
                    <a:pt x="5458" y="860"/>
                  </a:lnTo>
                  <a:lnTo>
                    <a:pt x="5457" y="861"/>
                  </a:lnTo>
                  <a:lnTo>
                    <a:pt x="5455" y="861"/>
                  </a:lnTo>
                  <a:lnTo>
                    <a:pt x="5455" y="868"/>
                  </a:lnTo>
                  <a:lnTo>
                    <a:pt x="5451" y="872"/>
                  </a:lnTo>
                  <a:lnTo>
                    <a:pt x="5446" y="873"/>
                  </a:lnTo>
                  <a:lnTo>
                    <a:pt x="5446" y="880"/>
                  </a:lnTo>
                  <a:lnTo>
                    <a:pt x="5441" y="883"/>
                  </a:lnTo>
                  <a:lnTo>
                    <a:pt x="5435" y="888"/>
                  </a:lnTo>
                  <a:lnTo>
                    <a:pt x="5430" y="893"/>
                  </a:lnTo>
                  <a:lnTo>
                    <a:pt x="5423" y="902"/>
                  </a:lnTo>
                  <a:lnTo>
                    <a:pt x="5415" y="910"/>
                  </a:lnTo>
                  <a:lnTo>
                    <a:pt x="5410" y="910"/>
                  </a:lnTo>
                  <a:lnTo>
                    <a:pt x="5408" y="914"/>
                  </a:lnTo>
                  <a:lnTo>
                    <a:pt x="5408" y="915"/>
                  </a:lnTo>
                  <a:lnTo>
                    <a:pt x="5406" y="917"/>
                  </a:lnTo>
                  <a:lnTo>
                    <a:pt x="5398" y="920"/>
                  </a:lnTo>
                  <a:lnTo>
                    <a:pt x="5389" y="922"/>
                  </a:lnTo>
                  <a:lnTo>
                    <a:pt x="5389" y="925"/>
                  </a:lnTo>
                  <a:lnTo>
                    <a:pt x="5381" y="925"/>
                  </a:lnTo>
                  <a:lnTo>
                    <a:pt x="5379" y="927"/>
                  </a:lnTo>
                  <a:lnTo>
                    <a:pt x="5369" y="930"/>
                  </a:lnTo>
                  <a:lnTo>
                    <a:pt x="4472" y="930"/>
                  </a:lnTo>
                  <a:lnTo>
                    <a:pt x="4472" y="932"/>
                  </a:lnTo>
                  <a:lnTo>
                    <a:pt x="4470" y="935"/>
                  </a:lnTo>
                  <a:lnTo>
                    <a:pt x="4470" y="937"/>
                  </a:lnTo>
                  <a:lnTo>
                    <a:pt x="4463" y="937"/>
                  </a:lnTo>
                  <a:lnTo>
                    <a:pt x="4463" y="939"/>
                  </a:lnTo>
                  <a:lnTo>
                    <a:pt x="4457" y="942"/>
                  </a:lnTo>
                  <a:lnTo>
                    <a:pt x="4452" y="942"/>
                  </a:lnTo>
                  <a:lnTo>
                    <a:pt x="4452" y="945"/>
                  </a:lnTo>
                  <a:lnTo>
                    <a:pt x="4442" y="945"/>
                  </a:lnTo>
                  <a:lnTo>
                    <a:pt x="4442" y="949"/>
                  </a:lnTo>
                  <a:lnTo>
                    <a:pt x="4215" y="949"/>
                  </a:lnTo>
                  <a:lnTo>
                    <a:pt x="4215" y="950"/>
                  </a:lnTo>
                  <a:lnTo>
                    <a:pt x="4212" y="950"/>
                  </a:lnTo>
                  <a:lnTo>
                    <a:pt x="4151" y="947"/>
                  </a:lnTo>
                  <a:lnTo>
                    <a:pt x="4024" y="947"/>
                  </a:lnTo>
                  <a:lnTo>
                    <a:pt x="3960" y="949"/>
                  </a:lnTo>
                  <a:lnTo>
                    <a:pt x="3863" y="949"/>
                  </a:lnTo>
                  <a:lnTo>
                    <a:pt x="3863" y="952"/>
                  </a:lnTo>
                  <a:lnTo>
                    <a:pt x="3861" y="954"/>
                  </a:lnTo>
                  <a:lnTo>
                    <a:pt x="3855" y="954"/>
                  </a:lnTo>
                  <a:lnTo>
                    <a:pt x="3855" y="957"/>
                  </a:lnTo>
                  <a:lnTo>
                    <a:pt x="3849" y="959"/>
                  </a:lnTo>
                  <a:lnTo>
                    <a:pt x="3844" y="959"/>
                  </a:lnTo>
                  <a:lnTo>
                    <a:pt x="3844" y="962"/>
                  </a:lnTo>
                  <a:lnTo>
                    <a:pt x="3833" y="962"/>
                  </a:lnTo>
                  <a:lnTo>
                    <a:pt x="3833" y="966"/>
                  </a:lnTo>
                  <a:lnTo>
                    <a:pt x="3256" y="966"/>
                  </a:lnTo>
                  <a:lnTo>
                    <a:pt x="3254" y="969"/>
                  </a:lnTo>
                  <a:lnTo>
                    <a:pt x="3252" y="971"/>
                  </a:lnTo>
                  <a:lnTo>
                    <a:pt x="3247" y="971"/>
                  </a:lnTo>
                  <a:lnTo>
                    <a:pt x="3247" y="974"/>
                  </a:lnTo>
                  <a:lnTo>
                    <a:pt x="3242" y="974"/>
                  </a:lnTo>
                  <a:lnTo>
                    <a:pt x="3236" y="977"/>
                  </a:lnTo>
                  <a:lnTo>
                    <a:pt x="3236" y="979"/>
                  </a:lnTo>
                  <a:lnTo>
                    <a:pt x="3224" y="979"/>
                  </a:lnTo>
                  <a:lnTo>
                    <a:pt x="3224" y="982"/>
                  </a:lnTo>
                  <a:lnTo>
                    <a:pt x="2647" y="982"/>
                  </a:lnTo>
                  <a:lnTo>
                    <a:pt x="2645" y="986"/>
                  </a:lnTo>
                  <a:lnTo>
                    <a:pt x="2643" y="987"/>
                  </a:lnTo>
                  <a:lnTo>
                    <a:pt x="2638" y="987"/>
                  </a:lnTo>
                  <a:lnTo>
                    <a:pt x="2638" y="991"/>
                  </a:lnTo>
                  <a:lnTo>
                    <a:pt x="2635" y="992"/>
                  </a:lnTo>
                  <a:lnTo>
                    <a:pt x="2630" y="992"/>
                  </a:lnTo>
                  <a:lnTo>
                    <a:pt x="2627" y="994"/>
                  </a:lnTo>
                  <a:lnTo>
                    <a:pt x="2627" y="996"/>
                  </a:lnTo>
                  <a:lnTo>
                    <a:pt x="2573" y="999"/>
                  </a:lnTo>
                  <a:lnTo>
                    <a:pt x="2038" y="999"/>
                  </a:lnTo>
                  <a:lnTo>
                    <a:pt x="2034" y="1006"/>
                  </a:lnTo>
                  <a:lnTo>
                    <a:pt x="2029" y="1006"/>
                  </a:lnTo>
                  <a:lnTo>
                    <a:pt x="2029" y="1008"/>
                  </a:lnTo>
                  <a:lnTo>
                    <a:pt x="2026" y="1009"/>
                  </a:lnTo>
                  <a:lnTo>
                    <a:pt x="2021" y="1009"/>
                  </a:lnTo>
                  <a:lnTo>
                    <a:pt x="2018" y="1011"/>
                  </a:lnTo>
                  <a:lnTo>
                    <a:pt x="2018" y="1014"/>
                  </a:lnTo>
                  <a:lnTo>
                    <a:pt x="191" y="1014"/>
                  </a:lnTo>
                  <a:lnTo>
                    <a:pt x="191" y="1016"/>
                  </a:lnTo>
                  <a:lnTo>
                    <a:pt x="186" y="1016"/>
                  </a:lnTo>
                  <a:lnTo>
                    <a:pt x="186" y="1014"/>
                  </a:lnTo>
                  <a:lnTo>
                    <a:pt x="144" y="1014"/>
                  </a:lnTo>
                  <a:lnTo>
                    <a:pt x="144" y="1011"/>
                  </a:lnTo>
                  <a:lnTo>
                    <a:pt x="136" y="1009"/>
                  </a:lnTo>
                  <a:lnTo>
                    <a:pt x="129" y="1008"/>
                  </a:lnTo>
                  <a:lnTo>
                    <a:pt x="127" y="1006"/>
                  </a:lnTo>
                  <a:lnTo>
                    <a:pt x="127" y="1003"/>
                  </a:lnTo>
                  <a:lnTo>
                    <a:pt x="120" y="1003"/>
                  </a:lnTo>
                  <a:lnTo>
                    <a:pt x="119" y="999"/>
                  </a:lnTo>
                  <a:lnTo>
                    <a:pt x="115" y="994"/>
                  </a:lnTo>
                  <a:lnTo>
                    <a:pt x="112" y="991"/>
                  </a:lnTo>
                  <a:lnTo>
                    <a:pt x="102" y="984"/>
                  </a:lnTo>
                  <a:lnTo>
                    <a:pt x="99" y="979"/>
                  </a:lnTo>
                  <a:lnTo>
                    <a:pt x="99" y="974"/>
                  </a:lnTo>
                  <a:lnTo>
                    <a:pt x="92" y="971"/>
                  </a:lnTo>
                  <a:lnTo>
                    <a:pt x="90" y="967"/>
                  </a:lnTo>
                  <a:lnTo>
                    <a:pt x="87" y="957"/>
                  </a:lnTo>
                  <a:lnTo>
                    <a:pt x="84" y="954"/>
                  </a:lnTo>
                  <a:lnTo>
                    <a:pt x="80" y="954"/>
                  </a:lnTo>
                  <a:lnTo>
                    <a:pt x="77" y="945"/>
                  </a:lnTo>
                  <a:lnTo>
                    <a:pt x="75" y="937"/>
                  </a:lnTo>
                  <a:lnTo>
                    <a:pt x="72" y="937"/>
                  </a:lnTo>
                  <a:lnTo>
                    <a:pt x="72" y="930"/>
                  </a:lnTo>
                  <a:lnTo>
                    <a:pt x="70" y="930"/>
                  </a:lnTo>
                  <a:lnTo>
                    <a:pt x="67" y="925"/>
                  </a:lnTo>
                  <a:lnTo>
                    <a:pt x="65" y="919"/>
                  </a:lnTo>
                  <a:lnTo>
                    <a:pt x="63" y="914"/>
                  </a:lnTo>
                  <a:lnTo>
                    <a:pt x="60" y="914"/>
                  </a:lnTo>
                  <a:lnTo>
                    <a:pt x="60" y="905"/>
                  </a:lnTo>
                  <a:lnTo>
                    <a:pt x="58" y="905"/>
                  </a:lnTo>
                  <a:lnTo>
                    <a:pt x="58" y="900"/>
                  </a:lnTo>
                  <a:lnTo>
                    <a:pt x="55" y="900"/>
                  </a:lnTo>
                  <a:lnTo>
                    <a:pt x="55" y="890"/>
                  </a:lnTo>
                  <a:lnTo>
                    <a:pt x="52" y="890"/>
                  </a:lnTo>
                  <a:lnTo>
                    <a:pt x="52" y="882"/>
                  </a:lnTo>
                  <a:lnTo>
                    <a:pt x="50" y="882"/>
                  </a:lnTo>
                  <a:lnTo>
                    <a:pt x="50" y="873"/>
                  </a:lnTo>
                  <a:lnTo>
                    <a:pt x="47" y="873"/>
                  </a:lnTo>
                  <a:lnTo>
                    <a:pt x="47" y="865"/>
                  </a:lnTo>
                  <a:lnTo>
                    <a:pt x="43" y="865"/>
                  </a:lnTo>
                  <a:lnTo>
                    <a:pt x="43" y="856"/>
                  </a:lnTo>
                  <a:lnTo>
                    <a:pt x="42" y="856"/>
                  </a:lnTo>
                  <a:lnTo>
                    <a:pt x="42" y="848"/>
                  </a:lnTo>
                  <a:lnTo>
                    <a:pt x="38" y="848"/>
                  </a:lnTo>
                  <a:lnTo>
                    <a:pt x="35" y="828"/>
                  </a:lnTo>
                  <a:lnTo>
                    <a:pt x="32" y="828"/>
                  </a:lnTo>
                  <a:lnTo>
                    <a:pt x="32" y="816"/>
                  </a:lnTo>
                  <a:lnTo>
                    <a:pt x="30" y="816"/>
                  </a:lnTo>
                  <a:lnTo>
                    <a:pt x="30" y="803"/>
                  </a:lnTo>
                  <a:lnTo>
                    <a:pt x="27" y="803"/>
                  </a:lnTo>
                  <a:lnTo>
                    <a:pt x="27" y="791"/>
                  </a:lnTo>
                  <a:lnTo>
                    <a:pt x="23" y="791"/>
                  </a:lnTo>
                  <a:lnTo>
                    <a:pt x="23" y="776"/>
                  </a:lnTo>
                  <a:lnTo>
                    <a:pt x="21" y="776"/>
                  </a:lnTo>
                  <a:lnTo>
                    <a:pt x="18" y="746"/>
                  </a:lnTo>
                  <a:lnTo>
                    <a:pt x="15" y="727"/>
                  </a:lnTo>
                  <a:lnTo>
                    <a:pt x="10" y="707"/>
                  </a:lnTo>
                  <a:lnTo>
                    <a:pt x="6" y="688"/>
                  </a:lnTo>
                  <a:lnTo>
                    <a:pt x="6" y="662"/>
                  </a:lnTo>
                  <a:lnTo>
                    <a:pt x="3" y="662"/>
                  </a:lnTo>
                  <a:lnTo>
                    <a:pt x="3" y="630"/>
                  </a:lnTo>
                  <a:lnTo>
                    <a:pt x="1" y="630"/>
                  </a:lnTo>
                  <a:lnTo>
                    <a:pt x="1" y="584"/>
                  </a:lnTo>
                  <a:lnTo>
                    <a:pt x="0" y="576"/>
                  </a:lnTo>
                  <a:lnTo>
                    <a:pt x="0" y="438"/>
                  </a:lnTo>
                  <a:lnTo>
                    <a:pt x="1" y="430"/>
                  </a:lnTo>
                  <a:lnTo>
                    <a:pt x="1" y="384"/>
                  </a:lnTo>
                  <a:lnTo>
                    <a:pt x="3" y="384"/>
                  </a:lnTo>
                  <a:lnTo>
                    <a:pt x="3" y="352"/>
                  </a:lnTo>
                  <a:lnTo>
                    <a:pt x="6" y="352"/>
                  </a:lnTo>
                  <a:lnTo>
                    <a:pt x="6" y="327"/>
                  </a:lnTo>
                  <a:lnTo>
                    <a:pt x="10" y="327"/>
                  </a:lnTo>
                  <a:lnTo>
                    <a:pt x="13" y="284"/>
                  </a:lnTo>
                  <a:lnTo>
                    <a:pt x="23" y="230"/>
                  </a:lnTo>
                  <a:lnTo>
                    <a:pt x="35" y="176"/>
                  </a:lnTo>
                  <a:lnTo>
                    <a:pt x="47" y="141"/>
                  </a:lnTo>
                  <a:lnTo>
                    <a:pt x="58" y="107"/>
                  </a:lnTo>
                  <a:lnTo>
                    <a:pt x="60" y="107"/>
                  </a:lnTo>
                  <a:lnTo>
                    <a:pt x="62" y="100"/>
                  </a:lnTo>
                  <a:lnTo>
                    <a:pt x="63" y="95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5" y="70"/>
                  </a:lnTo>
                  <a:lnTo>
                    <a:pt x="77" y="69"/>
                  </a:lnTo>
                  <a:lnTo>
                    <a:pt x="80" y="67"/>
                  </a:lnTo>
                  <a:lnTo>
                    <a:pt x="82" y="64"/>
                  </a:lnTo>
                  <a:lnTo>
                    <a:pt x="84" y="58"/>
                  </a:lnTo>
                  <a:lnTo>
                    <a:pt x="84" y="55"/>
                  </a:lnTo>
                  <a:lnTo>
                    <a:pt x="87" y="55"/>
                  </a:lnTo>
                  <a:lnTo>
                    <a:pt x="87" y="52"/>
                  </a:lnTo>
                  <a:lnTo>
                    <a:pt x="89" y="50"/>
                  </a:lnTo>
                  <a:lnTo>
                    <a:pt x="90" y="47"/>
                  </a:lnTo>
                  <a:lnTo>
                    <a:pt x="92" y="45"/>
                  </a:lnTo>
                  <a:lnTo>
                    <a:pt x="95" y="43"/>
                  </a:lnTo>
                  <a:lnTo>
                    <a:pt x="95" y="38"/>
                  </a:lnTo>
                  <a:lnTo>
                    <a:pt x="97" y="35"/>
                  </a:lnTo>
                  <a:lnTo>
                    <a:pt x="100" y="33"/>
                  </a:lnTo>
                  <a:lnTo>
                    <a:pt x="102" y="32"/>
                  </a:lnTo>
                  <a:lnTo>
                    <a:pt x="105" y="30"/>
                  </a:lnTo>
                  <a:lnTo>
                    <a:pt x="107" y="27"/>
                  </a:lnTo>
                  <a:lnTo>
                    <a:pt x="109" y="22"/>
                  </a:lnTo>
                  <a:lnTo>
                    <a:pt x="114" y="20"/>
                  </a:lnTo>
                  <a:lnTo>
                    <a:pt x="117" y="16"/>
                  </a:lnTo>
                  <a:lnTo>
                    <a:pt x="124" y="13"/>
                  </a:lnTo>
                  <a:lnTo>
                    <a:pt x="124" y="10"/>
                  </a:lnTo>
                  <a:lnTo>
                    <a:pt x="129" y="10"/>
                  </a:lnTo>
                  <a:lnTo>
                    <a:pt x="131" y="8"/>
                  </a:lnTo>
                  <a:lnTo>
                    <a:pt x="131" y="6"/>
                  </a:lnTo>
                  <a:lnTo>
                    <a:pt x="132" y="3"/>
                  </a:lnTo>
                  <a:lnTo>
                    <a:pt x="141" y="3"/>
                  </a:lnTo>
                  <a:lnTo>
                    <a:pt x="141" y="1"/>
                  </a:lnTo>
                  <a:lnTo>
                    <a:pt x="149" y="1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" y="795"/>
              <a:ext cx="2768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99792" y="82527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Рукава для абразивных веществ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6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14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056" y="1281534"/>
            <a:ext cx="84795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_Futurica" panose="020B0402020204020303" pitchFamily="34" charset="-52"/>
              </a:rPr>
              <a:t>Рукава и шланги </a:t>
            </a:r>
            <a:r>
              <a:rPr lang="ru-RU" dirty="0" smtClean="0">
                <a:latin typeface="a_Futurica" panose="020B0402020204020303" pitchFamily="34" charset="-52"/>
              </a:rPr>
              <a:t>используются </a:t>
            </a:r>
            <a:r>
              <a:rPr lang="ru-RU" dirty="0">
                <a:latin typeface="a_Futurica" panose="020B0402020204020303" pitchFamily="34" charset="-52"/>
              </a:rPr>
              <a:t>для передачи сухих строительных материалов: цемент, песок, щебень, гравий, известняк, мраморная крошка. Доступны со спиралью и без спирали</a:t>
            </a:r>
            <a:r>
              <a:rPr lang="ru-RU" dirty="0" smtClean="0">
                <a:latin typeface="a_Futurica" panose="020B0402020204020303" pitchFamily="34" charset="-52"/>
              </a:rPr>
              <a:t>.</a:t>
            </a:r>
            <a:endParaRPr lang="ru-RU" dirty="0">
              <a:latin typeface="a_Futurica" panose="020B0402020204020303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250" y="3891533"/>
            <a:ext cx="4572000" cy="17697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SILO</a:t>
            </a:r>
            <a:r>
              <a:rPr lang="ru-RU" sz="1400" dirty="0">
                <a:latin typeface="a_Futurica" panose="020B0402020204020303" pitchFamily="34" charset="-52"/>
              </a:rPr>
              <a:t> –  без стальной </a:t>
            </a:r>
            <a:r>
              <a:rPr lang="ru-RU" sz="1400" dirty="0" smtClean="0">
                <a:latin typeface="a_Futurica" panose="020B0402020204020303" pitchFamily="34" charset="-52"/>
              </a:rPr>
              <a:t>спирали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ru-RU" sz="1400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SMSP</a:t>
            </a:r>
            <a:r>
              <a:rPr lang="ru-RU" sz="1400" dirty="0">
                <a:latin typeface="a_Futurica" panose="020B0402020204020303" pitchFamily="34" charset="-52"/>
              </a:rPr>
              <a:t> – со стальной </a:t>
            </a:r>
            <a:r>
              <a:rPr lang="ru-RU" sz="1400" dirty="0" smtClean="0">
                <a:latin typeface="a_Futurica" panose="020B0402020204020303" pitchFamily="34" charset="-52"/>
              </a:rPr>
              <a:t>спиралью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ru-RU" sz="1400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SES55, SES40</a:t>
            </a:r>
            <a:r>
              <a:rPr lang="ru-RU" sz="1400" dirty="0">
                <a:latin typeface="a_Futurica" panose="020B0402020204020303" pitchFamily="34" charset="-52"/>
              </a:rPr>
              <a:t> - для материалов, </a:t>
            </a:r>
            <a:r>
              <a:rPr lang="ru-RU" sz="1400" dirty="0" smtClean="0">
                <a:latin typeface="a_Futurica" panose="020B0402020204020303" pitchFamily="34" charset="-52"/>
              </a:rPr>
              <a:t>склонных</a:t>
            </a:r>
          </a:p>
          <a:p>
            <a:pPr lvl="0">
              <a:spcBef>
                <a:spcPts val="600"/>
              </a:spcBef>
              <a:buClr>
                <a:schemeClr val="accent6"/>
              </a:buClr>
            </a:pPr>
            <a:r>
              <a:rPr lang="ru-RU" sz="1400" dirty="0" smtClean="0">
                <a:latin typeface="a_Futurica" panose="020B0402020204020303" pitchFamily="34" charset="-52"/>
              </a:rPr>
              <a:t>      к </a:t>
            </a:r>
            <a:r>
              <a:rPr lang="ru-RU" sz="1400" dirty="0">
                <a:latin typeface="a_Futurica" panose="020B0402020204020303" pitchFamily="34" charset="-52"/>
              </a:rPr>
              <a:t>образованию статического электричества</a:t>
            </a:r>
          </a:p>
        </p:txBody>
      </p:sp>
      <p:pic>
        <p:nvPicPr>
          <p:cNvPr id="12290" name="Picture 2" descr="G:\_Дима\RGC\Презентация\RGC Trade\Промка\Файлы для работы\ФОТО для презентации\Слайд 14. Для абразивных веществ\TC-15_FOTO2_размыть 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441138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:\Рекламный Отдел\4_ЭрДжиСи-компоненты\Работа над сайтом rgc-trade.com\Промка_30.09.2014\ФОТО для презентации\ЧЕРТЕЖИ\SIL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3" b="33882"/>
          <a:stretch/>
        </p:blipFill>
        <p:spPr bwMode="auto">
          <a:xfrm>
            <a:off x="625237" y="2355924"/>
            <a:ext cx="3744416" cy="121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99792" y="82527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РУКАВА МБС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7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15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9" y="1196752"/>
            <a:ext cx="8624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a_Futurica" panose="020B0402020204020303" pitchFamily="34" charset="-52"/>
              </a:rPr>
              <a:t>Маслобензостойкие</a:t>
            </a:r>
            <a:r>
              <a:rPr lang="ru-RU" dirty="0">
                <a:latin typeface="a_Futurica" panose="020B0402020204020303" pitchFamily="34" charset="-52"/>
              </a:rPr>
              <a:t> шланги и рукава (МБС) используются для всасывания и нагнетания бензина, дизельного топлива, антифриза, тормозной жидкости, технических, дизельных, отопительных и минеральных масел</a:t>
            </a:r>
            <a:r>
              <a:rPr lang="ru-RU" dirty="0" smtClean="0">
                <a:latin typeface="a_Futurica" panose="020B0402020204020303" pitchFamily="34" charset="-52"/>
              </a:rPr>
              <a:t>.</a:t>
            </a:r>
            <a:endParaRPr lang="ru-RU" dirty="0">
              <a:latin typeface="a_Futurica" panose="020B0402020204020303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348879"/>
            <a:ext cx="40998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b="1" dirty="0">
                <a:latin typeface="a_Futurica" panose="020B0402020204020303" pitchFamily="34" charset="-52"/>
              </a:rPr>
              <a:t>«ЭрДжиСи-трейд» поставляет</a:t>
            </a:r>
            <a:r>
              <a:rPr lang="ru-RU" b="1" dirty="0" smtClean="0">
                <a:latin typeface="a_Futurica" panose="020B0402020204020303" pitchFamily="34" charset="-52"/>
              </a:rPr>
              <a:t>: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ru-RU" dirty="0">
              <a:latin typeface="a_Futurica" panose="020B0402020204020303" pitchFamily="34" charset="-52"/>
            </a:endParaRP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Рукава для топливозаправщиков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Рукава для заправки самолетов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Рукава для топливо-раздаточных колонок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Рукава для минеральных масел</a:t>
            </a:r>
          </a:p>
        </p:txBody>
      </p:sp>
      <p:pic>
        <p:nvPicPr>
          <p:cNvPr id="13314" name="Picture 2" descr="G:\_Дима\RGC\Презентация\RGC Trade\Промка\Файлы для работы\ФОТО для презентации\Слайд 15. Рукава МБС\1331954378_nefto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56" y="2348879"/>
            <a:ext cx="4375416" cy="348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699792" y="82527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Рукава для топливозаправщиков 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4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16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798" y="1198072"/>
            <a:ext cx="8488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_Futurica" panose="020B0402020204020303" pitchFamily="34" charset="-52"/>
              </a:rPr>
              <a:t>Рукав используется для комплектования автомобильных топливозаправщиков (АТЗ), автоцистерн (АЦ) и бензовозов </a:t>
            </a:r>
            <a:r>
              <a:rPr lang="ru-RU" dirty="0" smtClean="0">
                <a:latin typeface="a_Futurica" panose="020B0402020204020303" pitchFamily="34" charset="-52"/>
              </a:rPr>
              <a:t>Урал</a:t>
            </a:r>
            <a:r>
              <a:rPr lang="ru-RU" dirty="0">
                <a:latin typeface="a_Futurica" panose="020B0402020204020303" pitchFamily="34" charset="-52"/>
              </a:rPr>
              <a:t>, </a:t>
            </a:r>
            <a:r>
              <a:rPr lang="ru-RU" dirty="0" err="1">
                <a:latin typeface="a_Futurica" panose="020B0402020204020303" pitchFamily="34" charset="-52"/>
              </a:rPr>
              <a:t>Камаз</a:t>
            </a:r>
            <a:r>
              <a:rPr lang="ru-RU" dirty="0">
                <a:latin typeface="a_Futurica" panose="020B0402020204020303" pitchFamily="34" charset="-52"/>
              </a:rPr>
              <a:t>, МАЗ, </a:t>
            </a:r>
            <a:r>
              <a:rPr lang="ru-RU" dirty="0" err="1">
                <a:latin typeface="a_Futurica" panose="020B0402020204020303" pitchFamily="34" charset="-52"/>
              </a:rPr>
              <a:t>Scania</a:t>
            </a:r>
            <a:r>
              <a:rPr lang="ru-RU" dirty="0">
                <a:latin typeface="a_Futurica" panose="020B0402020204020303" pitchFamily="34" charset="-52"/>
              </a:rPr>
              <a:t>, </a:t>
            </a:r>
            <a:r>
              <a:rPr lang="ru-RU" dirty="0" err="1">
                <a:latin typeface="a_Futurica" panose="020B0402020204020303" pitchFamily="34" charset="-52"/>
              </a:rPr>
              <a:t>Mercedes</a:t>
            </a:r>
            <a:r>
              <a:rPr lang="ru-RU" dirty="0">
                <a:latin typeface="a_Futurica" panose="020B0402020204020303" pitchFamily="34" charset="-52"/>
              </a:rPr>
              <a:t>, </a:t>
            </a:r>
            <a:r>
              <a:rPr lang="ru-RU" dirty="0" err="1">
                <a:latin typeface="a_Futurica" panose="020B0402020204020303" pitchFamily="34" charset="-52"/>
              </a:rPr>
              <a:t>Татра</a:t>
            </a:r>
            <a:r>
              <a:rPr lang="ru-RU" dirty="0">
                <a:latin typeface="a_Futurica" panose="020B0402020204020303" pitchFamily="34" charset="-52"/>
              </a:rPr>
              <a:t> и других</a:t>
            </a:r>
            <a:r>
              <a:rPr lang="ru-RU" b="1" dirty="0">
                <a:latin typeface="a_Futurica" panose="020B0402020204020303" pitchFamily="34" charset="-52"/>
              </a:rPr>
              <a:t>. </a:t>
            </a:r>
            <a:endParaRPr lang="ru-RU" dirty="0">
              <a:latin typeface="a_Futurica" panose="020B0402020204020303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687122"/>
            <a:ext cx="3744416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_Futurica" panose="020B0402020204020303" pitchFamily="34" charset="-52"/>
              </a:rPr>
              <a:t>TM</a:t>
            </a:r>
            <a:r>
              <a:rPr lang="ru-RU" sz="1400" b="1" dirty="0">
                <a:latin typeface="a_Futurica" panose="020B0402020204020303" pitchFamily="34" charset="-52"/>
              </a:rPr>
              <a:t>30, </a:t>
            </a:r>
            <a:r>
              <a:rPr lang="en-US" sz="1400" b="1" dirty="0">
                <a:latin typeface="a_Futurica" panose="020B0402020204020303" pitchFamily="34" charset="-52"/>
              </a:rPr>
              <a:t>TM</a:t>
            </a:r>
            <a:r>
              <a:rPr lang="ru-RU" sz="1400" b="1" dirty="0">
                <a:latin typeface="a_Futurica" panose="020B0402020204020303" pitchFamily="34" charset="-52"/>
              </a:rPr>
              <a:t>1 </a:t>
            </a:r>
            <a:r>
              <a:rPr lang="ru-RU" sz="1400" dirty="0">
                <a:latin typeface="a_Futurica" panose="020B0402020204020303" pitchFamily="34" charset="-52"/>
              </a:rPr>
              <a:t>износостойкий, стойкий к влиянию озона, климата, жира, масла и морской </a:t>
            </a:r>
            <a:r>
              <a:rPr lang="ru-RU" sz="1400" dirty="0" smtClean="0">
                <a:latin typeface="a_Futurica" panose="020B0402020204020303" pitchFamily="34" charset="-52"/>
              </a:rPr>
              <a:t>воды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400" b="1" dirty="0" smtClean="0">
                <a:latin typeface="a_Futurica" panose="020B0402020204020303" pitchFamily="34" charset="-52"/>
              </a:rPr>
              <a:t>TME</a:t>
            </a:r>
            <a:r>
              <a:rPr lang="ru-RU" sz="1400" b="1" dirty="0" smtClean="0">
                <a:latin typeface="a_Futurica" panose="020B0402020204020303" pitchFamily="34" charset="-52"/>
              </a:rPr>
              <a:t> </a:t>
            </a:r>
            <a:r>
              <a:rPr lang="ru-RU" sz="1400" b="1" dirty="0">
                <a:latin typeface="a_Futurica" panose="020B0402020204020303" pitchFamily="34" charset="-52"/>
              </a:rPr>
              <a:t>/ </a:t>
            </a:r>
            <a:r>
              <a:rPr lang="en-US" sz="1400" b="1" dirty="0">
                <a:latin typeface="a_Futurica" panose="020B0402020204020303" pitchFamily="34" charset="-52"/>
              </a:rPr>
              <a:t>SF</a:t>
            </a:r>
            <a:r>
              <a:rPr lang="ru-RU" sz="1400" b="1" dirty="0">
                <a:latin typeface="a_Futurica" panose="020B0402020204020303" pitchFamily="34" charset="-52"/>
              </a:rPr>
              <a:t> 3000, </a:t>
            </a:r>
            <a:r>
              <a:rPr lang="en-US" sz="1400" b="1" dirty="0">
                <a:latin typeface="a_Futurica" panose="020B0402020204020303" pitchFamily="34" charset="-52"/>
              </a:rPr>
              <a:t>TM</a:t>
            </a:r>
            <a:r>
              <a:rPr lang="ru-RU" sz="1400" b="1" dirty="0">
                <a:latin typeface="a_Futurica" panose="020B0402020204020303" pitchFamily="34" charset="-52"/>
              </a:rPr>
              <a:t>3-</a:t>
            </a:r>
            <a:r>
              <a:rPr lang="en-US" sz="1400" b="1" dirty="0">
                <a:latin typeface="a_Futurica" panose="020B0402020204020303" pitchFamily="34" charset="-52"/>
              </a:rPr>
              <a:t>D </a:t>
            </a:r>
            <a:r>
              <a:rPr lang="ru-RU" sz="1400" dirty="0" err="1">
                <a:latin typeface="a_Futurica" panose="020B0402020204020303" pitchFamily="34" charset="-52"/>
              </a:rPr>
              <a:t>электропроводимый</a:t>
            </a:r>
            <a:r>
              <a:rPr lang="ru-RU" sz="1400" dirty="0">
                <a:latin typeface="a_Futurica" panose="020B0402020204020303" pitchFamily="34" charset="-52"/>
              </a:rPr>
              <a:t>, стойкий против истирания и атмосферного влияния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_Futurica" panose="020B0402020204020303" pitchFamily="34" charset="-52"/>
              </a:rPr>
              <a:t>TMSE </a:t>
            </a:r>
            <a:r>
              <a:rPr lang="ru-RU" sz="1400" dirty="0">
                <a:latin typeface="a_Futurica" panose="020B0402020204020303" pitchFamily="34" charset="-52"/>
              </a:rPr>
              <a:t>стойкий против истирания, озона и </a:t>
            </a:r>
            <a:r>
              <a:rPr lang="ru-RU" sz="1400" dirty="0" smtClean="0">
                <a:latin typeface="a_Futurica" panose="020B0402020204020303" pitchFamily="34" charset="-52"/>
              </a:rPr>
              <a:t>масла</a:t>
            </a:r>
            <a:endParaRPr lang="ru-RU" sz="1400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_Futurica" panose="020B0402020204020303" pitchFamily="34" charset="-52"/>
              </a:rPr>
              <a:t>TMH </a:t>
            </a:r>
            <a:r>
              <a:rPr lang="ru-RU" sz="1400" b="1" dirty="0">
                <a:latin typeface="a_Futurica" panose="020B0402020204020303" pitchFamily="34" charset="-52"/>
              </a:rPr>
              <a:t>– </a:t>
            </a:r>
            <a:r>
              <a:rPr lang="ru-RU" sz="1400" dirty="0">
                <a:latin typeface="a_Futurica" panose="020B0402020204020303" pitchFamily="34" charset="-52"/>
              </a:rPr>
              <a:t>износостойкий, маслостойкий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831" y="2492896"/>
            <a:ext cx="3922307" cy="88015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4338" name="Picture 2" descr="G:\_Дима\RGC\Презентация\RGC Trade\Промка\Файлы для работы\ФОТО для презентации\Слайд 16. для топливозапращиков\Toplivozapravschik_na_shassi_KamAZ-532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58" y="2492896"/>
            <a:ext cx="438560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99792" y="82527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Рукава для заправки самолетов 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6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17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865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_Futurica" panose="020B0402020204020303" pitchFamily="34" charset="-52"/>
              </a:rPr>
              <a:t>Раздаточный шланг предназначен для </a:t>
            </a:r>
            <a:r>
              <a:rPr lang="ru-RU" dirty="0" smtClean="0">
                <a:latin typeface="a_Futurica" panose="020B0402020204020303" pitchFamily="34" charset="-52"/>
              </a:rPr>
              <a:t>закачки </a:t>
            </a:r>
            <a:r>
              <a:rPr lang="ru-RU" dirty="0">
                <a:latin typeface="a_Futurica" panose="020B0402020204020303" pitchFamily="34" charset="-52"/>
              </a:rPr>
              <a:t>авиационного топлива в баки самолета через топливозаправщик. По требованию клиента комплектуются необходимыми наконечниками</a:t>
            </a:r>
            <a:r>
              <a:rPr lang="ru-RU" dirty="0" smtClean="0">
                <a:latin typeface="a_Futurica" panose="020B0402020204020303" pitchFamily="34" charset="-52"/>
              </a:rPr>
              <a:t>.</a:t>
            </a:r>
            <a:endParaRPr lang="ru-RU" dirty="0">
              <a:latin typeface="a_Futurica" panose="020B0402020204020303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1256" y="4086584"/>
            <a:ext cx="3779912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TAPC - </a:t>
            </a:r>
            <a:r>
              <a:rPr lang="ru-RU" sz="1400" dirty="0" err="1">
                <a:latin typeface="a_Futurica" panose="020B0402020204020303" pitchFamily="34" charset="-52"/>
              </a:rPr>
              <a:t>электропроводимый</a:t>
            </a:r>
            <a:r>
              <a:rPr lang="ru-RU" sz="1400" dirty="0">
                <a:latin typeface="a_Futurica" panose="020B0402020204020303" pitchFamily="34" charset="-52"/>
              </a:rPr>
              <a:t>, стойкий против истирания и атмосферного влияния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395" y="2585297"/>
            <a:ext cx="3793544" cy="76798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5362" name="Picture 2" descr="G:\_Дима\RGC\Презентация\RGC Trade\Промка\Файлы для работы\ФОТО для презентации\Слайд 17. Для заправки самолетов\unerwartet-gute-9-monats-ergebnisse-von-semperit-41-49714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57" y="2564904"/>
            <a:ext cx="4248215" cy="304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99792" y="82527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Рукава для топливо-раздаточных колонок 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3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18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998" y="1268760"/>
            <a:ext cx="8625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_Futurica" panose="020B0402020204020303" pitchFamily="34" charset="-52"/>
              </a:rPr>
              <a:t>Рукава и шланги </a:t>
            </a:r>
            <a:r>
              <a:rPr lang="ru-RU" dirty="0" smtClean="0">
                <a:latin typeface="a_Futurica" panose="020B0402020204020303" pitchFamily="34" charset="-52"/>
              </a:rPr>
              <a:t>предназначены для </a:t>
            </a:r>
            <a:r>
              <a:rPr lang="ru-RU" dirty="0">
                <a:latin typeface="a_Futurica" panose="020B0402020204020303" pitchFamily="34" charset="-52"/>
              </a:rPr>
              <a:t>комплектации топливо-раздаточных колонок на автозаправочных станциях. Рукав применяют для подачи </a:t>
            </a:r>
            <a:r>
              <a:rPr lang="ru-RU" dirty="0" err="1" smtClean="0">
                <a:latin typeface="a_Futurica" panose="020B0402020204020303" pitchFamily="34" charset="-52"/>
              </a:rPr>
              <a:t>бессвинцового</a:t>
            </a:r>
            <a:r>
              <a:rPr lang="ru-RU" dirty="0" smtClean="0">
                <a:latin typeface="a_Futurica" panose="020B0402020204020303" pitchFamily="34" charset="-52"/>
              </a:rPr>
              <a:t> </a:t>
            </a:r>
            <a:r>
              <a:rPr lang="ru-RU" dirty="0">
                <a:latin typeface="a_Futurica" panose="020B0402020204020303" pitchFamily="34" charset="-52"/>
              </a:rPr>
              <a:t>горючего, </a:t>
            </a:r>
            <a:r>
              <a:rPr lang="ru-RU" dirty="0" smtClean="0">
                <a:latin typeface="a_Futurica" panose="020B0402020204020303" pitchFamily="34" charset="-52"/>
              </a:rPr>
              <a:t>нефти  </a:t>
            </a:r>
            <a:r>
              <a:rPr lang="ru-RU" dirty="0">
                <a:latin typeface="a_Futurica" panose="020B0402020204020303" pitchFamily="34" charset="-52"/>
              </a:rPr>
              <a:t>и отопительного </a:t>
            </a:r>
            <a:r>
              <a:rPr lang="ru-RU" dirty="0" smtClean="0">
                <a:latin typeface="a_Futurica" panose="020B0402020204020303" pitchFamily="34" charset="-52"/>
              </a:rPr>
              <a:t>масла.</a:t>
            </a:r>
            <a:endParaRPr lang="ru-RU" dirty="0">
              <a:latin typeface="a_Futurica" panose="020B0402020204020303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2526" y="4221088"/>
            <a:ext cx="393345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TOF 319</a:t>
            </a:r>
            <a:r>
              <a:rPr lang="ru-RU" sz="1400" dirty="0">
                <a:latin typeface="a_Futurica" panose="020B0402020204020303" pitchFamily="34" charset="-52"/>
              </a:rPr>
              <a:t> - оптимальный по цене рукав для бензоколонок, применяется для комплектации </a:t>
            </a:r>
            <a:r>
              <a:rPr lang="ru-RU" sz="1400" dirty="0" smtClean="0">
                <a:latin typeface="a_Futurica" panose="020B0402020204020303" pitchFamily="34" charset="-52"/>
              </a:rPr>
              <a:t>АЗС</a:t>
            </a:r>
            <a:endParaRPr lang="ru-RU" sz="1400" dirty="0">
              <a:latin typeface="a_Futurica" panose="020B0402020204020303" pitchFamily="34" charset="-52"/>
            </a:endParaRPr>
          </a:p>
        </p:txBody>
      </p:sp>
      <p:pic>
        <p:nvPicPr>
          <p:cNvPr id="14" name="Picture 2" descr="http://www.rgc-trade.com/content/3d/TOF3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7" y="2668057"/>
            <a:ext cx="3930027" cy="83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G:\_Дима\RGC\Презентация\RGC Trade\Промка\Файлы для работы\ФОТО для презентации\Слайд 18. Для колонок\Слайд 18. Рукава для топливо-раздаточных колоно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57" y="2668057"/>
            <a:ext cx="432230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699792" y="82527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Рукава для минеральных масел 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4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19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5" y="1268760"/>
            <a:ext cx="85423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_Futurica" panose="020B0402020204020303" pitchFamily="34" charset="-52"/>
              </a:rPr>
              <a:t>Шланги применяются для </a:t>
            </a:r>
            <a:r>
              <a:rPr lang="ru-RU" dirty="0" smtClean="0">
                <a:latin typeface="a_Futurica" panose="020B0402020204020303" pitchFamily="34" charset="-52"/>
              </a:rPr>
              <a:t>подачи бензина</a:t>
            </a:r>
            <a:r>
              <a:rPr lang="ru-RU" dirty="0">
                <a:latin typeface="a_Futurica" panose="020B0402020204020303" pitchFamily="34" charset="-52"/>
              </a:rPr>
              <a:t>, керосина, топлива, масел на нефтяной </a:t>
            </a:r>
            <a:r>
              <a:rPr lang="ru-RU" dirty="0" smtClean="0">
                <a:latin typeface="a_Futurica" panose="020B0402020204020303" pitchFamily="34" charset="-52"/>
              </a:rPr>
              <a:t>основе. Применяются в различных отраслях </a:t>
            </a:r>
            <a:r>
              <a:rPr lang="ru-RU" dirty="0">
                <a:latin typeface="a_Futurica" panose="020B0402020204020303" pitchFamily="34" charset="-52"/>
              </a:rPr>
              <a:t>промышленности, </a:t>
            </a:r>
            <a:r>
              <a:rPr lang="ru-RU" dirty="0" smtClean="0">
                <a:latin typeface="a_Futurica" panose="020B0402020204020303" pitchFamily="34" charset="-52"/>
              </a:rPr>
              <a:t>а также в </a:t>
            </a:r>
            <a:r>
              <a:rPr lang="ru-RU" dirty="0">
                <a:latin typeface="a_Futurica" panose="020B0402020204020303" pitchFamily="34" charset="-52"/>
              </a:rPr>
              <a:t>гаражах, </a:t>
            </a:r>
            <a:r>
              <a:rPr lang="ru-RU" dirty="0" smtClean="0">
                <a:latin typeface="a_Futurica" panose="020B0402020204020303" pitchFamily="34" charset="-52"/>
              </a:rPr>
              <a:t>на заправочных </a:t>
            </a:r>
            <a:r>
              <a:rPr lang="ru-RU" dirty="0">
                <a:latin typeface="a_Futurica" panose="020B0402020204020303" pitchFamily="34" charset="-52"/>
              </a:rPr>
              <a:t>станциях и сервисных цехах</a:t>
            </a:r>
            <a:r>
              <a:rPr lang="ru-RU" dirty="0" smtClean="0">
                <a:latin typeface="a_Futurica" panose="020B0402020204020303" pitchFamily="34" charset="-52"/>
              </a:rPr>
              <a:t>.</a:t>
            </a:r>
            <a:endParaRPr lang="ru-RU" dirty="0">
              <a:latin typeface="a_Futurica" panose="020B0402020204020303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0952" y="3717032"/>
            <a:ext cx="377991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TU 10, </a:t>
            </a:r>
            <a:r>
              <a:rPr lang="en-US" sz="1400" b="1" dirty="0" smtClean="0">
                <a:latin typeface="a_Futurica" panose="020B0402020204020303" pitchFamily="34" charset="-52"/>
              </a:rPr>
              <a:t>TU</a:t>
            </a:r>
            <a:r>
              <a:rPr lang="ru-RU" sz="1400" b="1" dirty="0" smtClean="0">
                <a:latin typeface="a_Futurica" panose="020B0402020204020303" pitchFamily="34" charset="-52"/>
              </a:rPr>
              <a:t> 25</a:t>
            </a:r>
            <a:r>
              <a:rPr lang="ru-RU" sz="1400" dirty="0" smtClean="0">
                <a:latin typeface="a_Futurica" panose="020B0402020204020303" pitchFamily="34" charset="-52"/>
              </a:rPr>
              <a:t> </a:t>
            </a:r>
            <a:r>
              <a:rPr lang="ru-RU" sz="1400" dirty="0">
                <a:latin typeface="a_Futurica" panose="020B0402020204020303" pitchFamily="34" charset="-52"/>
              </a:rPr>
              <a:t>- для трансп­орта </a:t>
            </a:r>
            <a:r>
              <a:rPr lang="ru-RU" sz="1400" dirty="0" err="1">
                <a:latin typeface="a_Futurica" panose="020B0402020204020303" pitchFamily="34" charset="-52"/>
              </a:rPr>
              <a:t>бессвинцового</a:t>
            </a:r>
            <a:r>
              <a:rPr lang="ru-RU" sz="1400" dirty="0">
                <a:latin typeface="a_Futurica" panose="020B0402020204020303" pitchFamily="34" charset="-52"/>
              </a:rPr>
              <a:t> горючего, нефти и отопит­ельного </a:t>
            </a:r>
            <a:r>
              <a:rPr lang="ru-RU" sz="1400" dirty="0" smtClean="0">
                <a:latin typeface="a_Futurica" panose="020B0402020204020303" pitchFamily="34" charset="-52"/>
              </a:rPr>
              <a:t>масла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ru-RU" sz="1400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TU 40</a:t>
            </a:r>
            <a:r>
              <a:rPr lang="ru-RU" sz="1400" dirty="0">
                <a:latin typeface="a_Futurica" panose="020B0402020204020303" pitchFamily="34" charset="-52"/>
              </a:rPr>
              <a:t> - для </a:t>
            </a:r>
            <a:r>
              <a:rPr lang="ru-RU" sz="1400" dirty="0" smtClean="0">
                <a:latin typeface="a_Futurica" panose="020B0402020204020303" pitchFamily="34" charset="-52"/>
              </a:rPr>
              <a:t>технических, отопительных, дизельных </a:t>
            </a:r>
            <a:r>
              <a:rPr lang="ru-RU" sz="1400" dirty="0">
                <a:latin typeface="a_Futurica" panose="020B0402020204020303" pitchFamily="34" charset="-52"/>
              </a:rPr>
              <a:t>масел и </a:t>
            </a:r>
            <a:r>
              <a:rPr lang="ru-RU" sz="1400" dirty="0" smtClean="0">
                <a:latin typeface="a_Futurica" panose="020B0402020204020303" pitchFamily="34" charset="-52"/>
              </a:rPr>
              <a:t>сжатого </a:t>
            </a:r>
            <a:r>
              <a:rPr lang="ru-RU" sz="1400" dirty="0">
                <a:latin typeface="a_Futurica" panose="020B0402020204020303" pitchFamily="34" charset="-52"/>
              </a:rPr>
              <a:t>воздуха 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2564904"/>
            <a:ext cx="3960441" cy="720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410" name="Picture 2" descr="G:\_Дима\RGC\Презентация\RGC Trade\Промка\Файлы для работы\ФОТО для презентации\Слайд 19. Для минеральных масел\oi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4037947" cy="276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1524"/>
            <a:ext cx="9143490" cy="10790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99792" y="84051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О компании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2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792" y="2081345"/>
            <a:ext cx="39421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_Futurica" panose="020B0402020204020303" pitchFamily="34" charset="-52"/>
              </a:rPr>
              <a:t>Официальный </a:t>
            </a:r>
            <a:r>
              <a:rPr lang="ru-RU" b="1" dirty="0">
                <a:latin typeface="a_Futurica" panose="020B0402020204020303" pitchFamily="34" charset="-52"/>
              </a:rPr>
              <a:t>дистрибьютор</a:t>
            </a:r>
            <a:r>
              <a:rPr lang="ru-RU" b="1" dirty="0" smtClean="0">
                <a:latin typeface="a_Futurica" panose="020B0402020204020303" pitchFamily="34" charset="-52"/>
              </a:rPr>
              <a:t>:</a:t>
            </a:r>
            <a:endParaRPr lang="en-US" b="1" dirty="0" smtClean="0">
              <a:latin typeface="a_Futurica" panose="020B0402020204020303" pitchFamily="34" charset="-52"/>
            </a:endParaRPr>
          </a:p>
          <a:p>
            <a:endParaRPr lang="ru-RU" b="1" dirty="0" smtClean="0">
              <a:latin typeface="a_Futurica" panose="020B0402020204020303" pitchFamily="34" charset="-52"/>
            </a:endParaRPr>
          </a:p>
          <a:p>
            <a:endParaRPr lang="ru-RU" dirty="0">
              <a:latin typeface="a_Futurica" panose="020B0402020204020303" pitchFamily="34" charset="-52"/>
            </a:endParaRPr>
          </a:p>
          <a:p>
            <a:pPr marL="285750" lvl="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a_Futurica" panose="020B0402020204020303" pitchFamily="34" charset="-52"/>
              </a:rPr>
              <a:t>Semperit</a:t>
            </a:r>
            <a:r>
              <a:rPr lang="ru-RU" dirty="0" smtClean="0">
                <a:latin typeface="a_Futurica" panose="020B0402020204020303" pitchFamily="34" charset="-52"/>
              </a:rPr>
              <a:t> </a:t>
            </a:r>
            <a:r>
              <a:rPr lang="ru-RU" dirty="0">
                <a:latin typeface="a_Futurica" panose="020B0402020204020303" pitchFamily="34" charset="-52"/>
              </a:rPr>
              <a:t>(Чехия, </a:t>
            </a:r>
            <a:r>
              <a:rPr lang="ru-RU" dirty="0" smtClean="0">
                <a:latin typeface="a_Futurica" panose="020B0402020204020303" pitchFamily="34" charset="-52"/>
              </a:rPr>
              <a:t>Австрия, Италия)</a:t>
            </a:r>
            <a:endParaRPr lang="ru-RU" dirty="0">
              <a:latin typeface="a_Futurica" panose="020B0402020204020303" pitchFamily="34" charset="-52"/>
            </a:endParaRPr>
          </a:p>
          <a:p>
            <a:pPr lvl="0"/>
            <a:endParaRPr lang="ru-RU" dirty="0" smtClean="0">
              <a:latin typeface="a_Futurica" panose="020B0402020204020303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2280" y="4880447"/>
            <a:ext cx="3953696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latin typeface="a_Futurica" panose="020B0402020204020303" pitchFamily="34" charset="-52"/>
              </a:rPr>
              <a:t>Эксклюзивное предложение</a:t>
            </a:r>
            <a:endParaRPr lang="ru-RU" sz="1400" dirty="0">
              <a:latin typeface="a_Futurica" panose="020B0402020204020303" pitchFamily="34" charset="-52"/>
            </a:endParaRPr>
          </a:p>
          <a:p>
            <a:r>
              <a:rPr lang="ru-RU" sz="1400" dirty="0">
                <a:latin typeface="a_Futurica" panose="020B0402020204020303" pitchFamily="34" charset="-52"/>
              </a:rPr>
              <a:t>Именной склад – возможность создать складской запас необходимых вам рукавов на 3 месяца вперед. </a:t>
            </a:r>
            <a:r>
              <a:rPr lang="ru-RU" sz="1400" b="1" dirty="0">
                <a:latin typeface="a_Futurica" panose="020B0402020204020303" pitchFamily="34" charset="-52"/>
              </a:rPr>
              <a:t>Хранение бесплатно!</a:t>
            </a:r>
          </a:p>
        </p:txBody>
      </p:sp>
      <p:pic>
        <p:nvPicPr>
          <p:cNvPr id="17414" name="Picture 6" descr="P:\Рекламный Отдел\4_ЭрДжиСи-компоненты\Работа над сайтом rgc-trade.com\Промка_30.09.2014\ФОТО для презентации\ЧЕРТЕЖИ\Слайд 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93" y="2089358"/>
            <a:ext cx="4248472" cy="37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47783" y="1158016"/>
            <a:ext cx="85465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_Futurica" panose="020B0402020204020303" pitchFamily="34" charset="-52"/>
              </a:rPr>
              <a:t>ООО «</a:t>
            </a:r>
            <a:r>
              <a:rPr lang="ru-RU" b="1" dirty="0" err="1">
                <a:latin typeface="a_Futurica" panose="020B0402020204020303" pitchFamily="34" charset="-52"/>
              </a:rPr>
              <a:t>ЭрДжиСи</a:t>
            </a:r>
            <a:r>
              <a:rPr lang="ru-RU" b="1" dirty="0">
                <a:latin typeface="a_Futurica" panose="020B0402020204020303" pitchFamily="34" charset="-52"/>
              </a:rPr>
              <a:t>-трейд» </a:t>
            </a:r>
            <a:r>
              <a:rPr lang="ru-RU" dirty="0">
                <a:latin typeface="a_Futurica" panose="020B0402020204020303" pitchFamily="34" charset="-52"/>
              </a:rPr>
              <a:t>- крупнейший поставщик </a:t>
            </a:r>
            <a:r>
              <a:rPr lang="ru-RU" dirty="0" smtClean="0">
                <a:latin typeface="a_Futurica" panose="020B0402020204020303" pitchFamily="34" charset="-52"/>
              </a:rPr>
              <a:t>промышленных </a:t>
            </a:r>
            <a:r>
              <a:rPr lang="ru-RU" dirty="0">
                <a:latin typeface="a_Futurica" panose="020B0402020204020303" pitchFamily="34" charset="-52"/>
              </a:rPr>
              <a:t>рукавов и шлангов низкого </a:t>
            </a:r>
            <a:r>
              <a:rPr lang="ru-RU" dirty="0" smtClean="0">
                <a:latin typeface="a_Futurica" panose="020B0402020204020303" pitchFamily="34" charset="-52"/>
              </a:rPr>
              <a:t>давления </a:t>
            </a:r>
            <a:r>
              <a:rPr lang="ru-RU" dirty="0">
                <a:latin typeface="a_Futurica" panose="020B0402020204020303" pitchFamily="34" charset="-52"/>
              </a:rPr>
              <a:t>в России.</a:t>
            </a:r>
          </a:p>
          <a:p>
            <a:endParaRPr lang="ru-RU" b="1" dirty="0" smtClean="0">
              <a:latin typeface="a_Futurica" panose="020B0402020204020303" pitchFamily="34" charset="-5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99792" y="82527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cap="all" dirty="0"/>
              <a:t>Рукава для автомобилей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4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20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055" y="1196752"/>
            <a:ext cx="8474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_Futurica" panose="020B0402020204020303" pitchFamily="34" charset="-52"/>
              </a:rPr>
              <a:t>Рукава и шланги для автомобилей имеют широкий спектр применения и используются в тормозных системах, двигателях, коробках передач легковых и грузовых автомобилей, железнодорожном транспорте, судах и лодках.            </a:t>
            </a:r>
          </a:p>
          <a:p>
            <a:r>
              <a:rPr lang="ru-RU" dirty="0">
                <a:latin typeface="a_Futurica" panose="020B0402020204020303" pitchFamily="34" charset="-52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7014" y="2636912"/>
            <a:ext cx="406819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latin typeface="a_Futurica" panose="020B0402020204020303" pitchFamily="34" charset="-52"/>
              </a:rPr>
              <a:t>«ЭрДжиСи-трейд» поставляет</a:t>
            </a:r>
            <a:r>
              <a:rPr lang="ru-RU" b="1" dirty="0" smtClean="0">
                <a:latin typeface="a_Futurica" panose="020B0402020204020303" pitchFamily="34" charset="-52"/>
              </a:rPr>
              <a:t>:</a:t>
            </a:r>
          </a:p>
          <a:p>
            <a:pPr>
              <a:spcBef>
                <a:spcPts val="600"/>
              </a:spcBef>
            </a:pPr>
            <a:endParaRPr lang="ru-RU" dirty="0" smtClean="0">
              <a:latin typeface="a_Futurica" panose="020B0402020204020303" pitchFamily="34" charset="-52"/>
            </a:endParaRPr>
          </a:p>
          <a:p>
            <a:pPr marL="285750" lvl="0" indent="-285750">
              <a:lnSpc>
                <a:spcPct val="200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a_Futurica" panose="020B0402020204020303" pitchFamily="34" charset="-52"/>
              </a:rPr>
              <a:t>Рукава </a:t>
            </a:r>
            <a:r>
              <a:rPr lang="ru-RU" dirty="0">
                <a:latin typeface="a_Futurica" panose="020B0402020204020303" pitchFamily="34" charset="-52"/>
              </a:rPr>
              <a:t>для тормозных систем</a:t>
            </a:r>
          </a:p>
          <a:p>
            <a:pPr marL="285750" lvl="0" indent="-285750">
              <a:lnSpc>
                <a:spcPct val="200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Рукава для радиаторов</a:t>
            </a:r>
          </a:p>
          <a:p>
            <a:pPr marL="285750" lvl="0" indent="-285750">
              <a:lnSpc>
                <a:spcPct val="200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Рукава для </a:t>
            </a:r>
            <a:r>
              <a:rPr lang="ru-RU" dirty="0" smtClean="0">
                <a:latin typeface="a_Futurica" panose="020B0402020204020303" pitchFamily="34" charset="-52"/>
              </a:rPr>
              <a:t>горючего</a:t>
            </a:r>
            <a:endParaRPr lang="ru-RU" dirty="0">
              <a:latin typeface="a_Futurica" panose="020B0402020204020303" pitchFamily="34" charset="-52"/>
            </a:endParaRPr>
          </a:p>
        </p:txBody>
      </p:sp>
      <p:pic>
        <p:nvPicPr>
          <p:cNvPr id="18434" name="Picture 2" descr="G:\_Дима\RGC\Презентация\RGC Trade\Промка\Файлы для работы\ФОТО для презентации\Слайд 20. Для автомобилей\news_28082012_343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14965"/>
            <a:ext cx="4405969" cy="290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99792" y="82527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Рукава </a:t>
            </a:r>
            <a:r>
              <a:rPr lang="ru-RU" sz="2400" b="1" dirty="0"/>
              <a:t>для тормозных систем 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5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21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800" y="1308824"/>
            <a:ext cx="79746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_Futurica" panose="020B0402020204020303" pitchFamily="34" charset="-52"/>
              </a:rPr>
              <a:t>Рукава и шланги применяются в гидравлических и пневматических тормозных системах автомобилей и прицепов. Также возможно использовать для транспортировки сжатого воздуха, </a:t>
            </a:r>
            <a:r>
              <a:rPr lang="ru-RU" dirty="0" smtClean="0">
                <a:latin typeface="a_Futurica" panose="020B0402020204020303" pitchFamily="34" charset="-52"/>
              </a:rPr>
              <a:t>воды</a:t>
            </a:r>
            <a:r>
              <a:rPr lang="ru-RU" dirty="0">
                <a:latin typeface="a_Futurica" panose="020B0402020204020303" pitchFamily="34" charset="-52"/>
              </a:rPr>
              <a:t>, охлаждающей жидкости  </a:t>
            </a:r>
            <a:r>
              <a:rPr lang="ru-RU" dirty="0" smtClean="0">
                <a:latin typeface="a_Futurica" panose="020B0402020204020303" pitchFamily="34" charset="-52"/>
              </a:rPr>
              <a:t>в </a:t>
            </a:r>
            <a:r>
              <a:rPr lang="ru-RU" dirty="0">
                <a:latin typeface="a_Futurica" panose="020B0402020204020303" pitchFamily="34" charset="-52"/>
              </a:rPr>
              <a:t>тормозных установках </a:t>
            </a:r>
            <a:r>
              <a:rPr lang="ru-RU" dirty="0" smtClean="0">
                <a:latin typeface="a_Futurica" panose="020B0402020204020303" pitchFamily="34" charset="-52"/>
              </a:rPr>
              <a:t>железнодорожного </a:t>
            </a:r>
            <a:r>
              <a:rPr lang="ru-RU" dirty="0">
                <a:latin typeface="a_Futurica" panose="020B0402020204020303" pitchFamily="34" charset="-52"/>
              </a:rPr>
              <a:t>и грузового </a:t>
            </a:r>
            <a:r>
              <a:rPr lang="ru-RU" dirty="0" smtClean="0">
                <a:latin typeface="a_Futurica" panose="020B0402020204020303" pitchFamily="34" charset="-52"/>
              </a:rPr>
              <a:t>транспорта.</a:t>
            </a:r>
            <a:endParaRPr lang="ru-RU" dirty="0">
              <a:latin typeface="a_Futurica" panose="020B0402020204020303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800" y="3935062"/>
            <a:ext cx="39421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FBD, </a:t>
            </a:r>
            <a:r>
              <a:rPr lang="en-US" sz="1400" b="1" dirty="0">
                <a:latin typeface="a_Futurica" panose="020B0402020204020303" pitchFamily="34" charset="-52"/>
              </a:rPr>
              <a:t>FBE</a:t>
            </a:r>
            <a:r>
              <a:rPr lang="ru-RU" sz="1400" b="1" dirty="0">
                <a:latin typeface="a_Futurica" panose="020B0402020204020303" pitchFamily="34" charset="-52"/>
              </a:rPr>
              <a:t> - </a:t>
            </a:r>
            <a:r>
              <a:rPr lang="ru-RU" sz="1400" dirty="0">
                <a:latin typeface="a_Futurica" panose="020B0402020204020303" pitchFamily="34" charset="-52"/>
              </a:rPr>
              <a:t>для пневматических тормозных систем автомобилей, прицепов и другой техники</a:t>
            </a:r>
          </a:p>
          <a:p>
            <a:pPr marL="285750" lvl="0" indent="-285750" algn="just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FBS - </a:t>
            </a:r>
            <a:r>
              <a:rPr lang="ru-RU" sz="1400" dirty="0">
                <a:latin typeface="a_Futurica" panose="020B0402020204020303" pitchFamily="34" charset="-52"/>
              </a:rPr>
              <a:t>для подводящих и контрольных линий пневматических тормозных систем автотранспорта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FBH - </a:t>
            </a:r>
            <a:r>
              <a:rPr lang="ru-RU" sz="1400" dirty="0">
                <a:latin typeface="a_Futurica" panose="020B0402020204020303" pitchFamily="34" charset="-52"/>
              </a:rPr>
              <a:t>для гидравлической тормозной системы автотранспорта с жидкостью на базе гликоля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602" y="3068960"/>
            <a:ext cx="3465416" cy="5721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458" name="Picture 2" descr="G:\_Дима\RGC\Презентация\RGC Trade\Промка\Файлы для работы\ФОТО для презентации\Слайд 21. Для тормозных систем\СЛАЙД 20. Рукава для автомобилей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516" y="3068960"/>
            <a:ext cx="4405504" cy="302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699792" y="82527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Рукава для радиаторов 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4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22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851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_Futurica" panose="020B0402020204020303" pitchFamily="34" charset="-52"/>
              </a:rPr>
              <a:t>Шланг радиатора используется в автомобилях для отвода тепла от двигателя внутреннего сгорания и </a:t>
            </a:r>
            <a:r>
              <a:rPr lang="ru-RU" dirty="0" smtClean="0">
                <a:latin typeface="a_Futurica" panose="020B0402020204020303" pitchFamily="34" charset="-52"/>
              </a:rPr>
              <a:t>подведения </a:t>
            </a:r>
            <a:r>
              <a:rPr lang="ru-RU" dirty="0">
                <a:latin typeface="a_Futurica" panose="020B0402020204020303" pitchFamily="34" charset="-52"/>
              </a:rPr>
              <a:t>охлаждающей жидкости. </a:t>
            </a:r>
            <a:r>
              <a:rPr lang="ru-RU" dirty="0" smtClean="0">
                <a:latin typeface="a_Futurica" panose="020B0402020204020303" pitchFamily="34" charset="-52"/>
              </a:rPr>
              <a:t>Устойчив </a:t>
            </a:r>
            <a:r>
              <a:rPr lang="ru-RU" dirty="0">
                <a:latin typeface="a_Futurica" panose="020B0402020204020303" pitchFamily="34" charset="-52"/>
              </a:rPr>
              <a:t>к воздействию горячей воды, пара, антифриза, масла</a:t>
            </a:r>
            <a:r>
              <a:rPr lang="ru-RU" dirty="0" smtClean="0">
                <a:latin typeface="a_Futurica" panose="020B0402020204020303" pitchFamily="34" charset="-52"/>
              </a:rPr>
              <a:t>.</a:t>
            </a:r>
            <a:endParaRPr lang="ru-RU" dirty="0">
              <a:latin typeface="a_Futurica" panose="020B0402020204020303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255" y="3789040"/>
            <a:ext cx="374570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FKD-R, FKS - </a:t>
            </a:r>
            <a:r>
              <a:rPr lang="ru-RU" sz="1400" dirty="0" smtClean="0">
                <a:latin typeface="a_Futurica" panose="020B0402020204020303" pitchFamily="34" charset="-52"/>
              </a:rPr>
              <a:t>предназначены </a:t>
            </a:r>
            <a:r>
              <a:rPr lang="ru-RU" sz="1400" dirty="0">
                <a:latin typeface="a_Futurica" panose="020B0402020204020303" pitchFamily="34" charset="-52"/>
              </a:rPr>
              <a:t>для систем охлаждения на водной </a:t>
            </a:r>
            <a:r>
              <a:rPr lang="ru-RU" sz="1400" dirty="0" smtClean="0">
                <a:latin typeface="a_Futurica" panose="020B0402020204020303" pitchFamily="34" charset="-52"/>
              </a:rPr>
              <a:t>основе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ru-RU" sz="1400" dirty="0">
              <a:latin typeface="a_Futurica" panose="020B0402020204020303" pitchFamily="34" charset="-52"/>
            </a:endParaRPr>
          </a:p>
          <a:p>
            <a:pPr marL="285750" lvl="0" indent="-285750" algn="just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FKL - </a:t>
            </a:r>
            <a:r>
              <a:rPr lang="ru-RU" sz="1400" dirty="0">
                <a:latin typeface="a_Futurica" panose="020B0402020204020303" pitchFamily="34" charset="-52"/>
              </a:rPr>
              <a:t>для водяных радиаторов двигателей внутреннего </a:t>
            </a:r>
            <a:r>
              <a:rPr lang="ru-RU" sz="1400" dirty="0" smtClean="0">
                <a:latin typeface="a_Futurica" panose="020B0402020204020303" pitchFamily="34" charset="-52"/>
              </a:rPr>
              <a:t>сгорания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ru-RU" sz="1400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FKO - </a:t>
            </a:r>
            <a:r>
              <a:rPr lang="ru-RU" sz="1400" dirty="0">
                <a:latin typeface="a_Futurica" panose="020B0402020204020303" pitchFamily="34" charset="-52"/>
              </a:rPr>
              <a:t>для систем охлаждения масляных радиаторов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255" y="2564905"/>
            <a:ext cx="3745705" cy="648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482" name="Picture 2" descr="G:\_Дима\RGC\Презентация\RGC Trade\Промка\Файлы для работы\ФОТО для презентации\Слайд 22. Для радиатора\45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468" y="2538465"/>
            <a:ext cx="4341630" cy="325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99792" y="82527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Рукава для горючего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6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23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055" y="1196752"/>
            <a:ext cx="84348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_Futurica" panose="020B0402020204020303" pitchFamily="34" charset="-52"/>
              </a:rPr>
              <a:t>Шланги и рукава для подачи горючего подходят для бензина, керосина, дизеля, охлаждающей жидкости. </a:t>
            </a:r>
            <a:r>
              <a:rPr lang="ru-RU" dirty="0" smtClean="0">
                <a:latin typeface="a_Futurica" panose="020B0402020204020303" pitchFamily="34" charset="-52"/>
              </a:rPr>
              <a:t>Применяются в </a:t>
            </a:r>
            <a:r>
              <a:rPr lang="ru-RU" dirty="0">
                <a:latin typeface="a_Futurica" panose="020B0402020204020303" pitchFamily="34" charset="-52"/>
              </a:rPr>
              <a:t>легковых и грузовых </a:t>
            </a:r>
            <a:r>
              <a:rPr lang="ru-RU" dirty="0" smtClean="0">
                <a:latin typeface="a_Futurica" panose="020B0402020204020303" pitchFamily="34" charset="-52"/>
              </a:rPr>
              <a:t>автомобилях, </a:t>
            </a:r>
            <a:r>
              <a:rPr lang="ru-RU" dirty="0">
                <a:latin typeface="a_Futurica" panose="020B0402020204020303" pitchFamily="34" charset="-52"/>
              </a:rPr>
              <a:t>а также </a:t>
            </a:r>
            <a:r>
              <a:rPr lang="ru-RU" dirty="0" smtClean="0">
                <a:latin typeface="a_Futurica" panose="020B0402020204020303" pitchFamily="34" charset="-52"/>
              </a:rPr>
              <a:t>в спецтехнике.</a:t>
            </a:r>
            <a:endParaRPr lang="ru-RU" dirty="0">
              <a:latin typeface="a_Futurica" panose="020B0402020204020303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00" y="4077072"/>
            <a:ext cx="38410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FUB, FUB 386 - </a:t>
            </a:r>
            <a:r>
              <a:rPr lang="ru-RU" sz="1400" dirty="0">
                <a:latin typeface="a_Futurica" panose="020B0402020204020303" pitchFamily="34" charset="-52"/>
              </a:rPr>
              <a:t>для </a:t>
            </a:r>
            <a:r>
              <a:rPr lang="ru-RU" sz="1400" dirty="0" smtClean="0">
                <a:latin typeface="a_Futurica" panose="020B0402020204020303" pitchFamily="34" charset="-52"/>
              </a:rPr>
              <a:t>подачи дизельного масла, </a:t>
            </a:r>
            <a:r>
              <a:rPr lang="ru-RU" sz="1400" dirty="0">
                <a:latin typeface="a_Futurica" panose="020B0402020204020303" pitchFamily="34" charset="-52"/>
              </a:rPr>
              <a:t>не </a:t>
            </a:r>
            <a:r>
              <a:rPr lang="ru-RU" sz="1400" dirty="0" smtClean="0">
                <a:latin typeface="a_Futurica" panose="020B0402020204020303" pitchFamily="34" charset="-52"/>
              </a:rPr>
              <a:t>содержащего свинец</a:t>
            </a:r>
          </a:p>
          <a:p>
            <a:pPr lvl="0" algn="just">
              <a:spcBef>
                <a:spcPts val="600"/>
              </a:spcBef>
              <a:buClr>
                <a:schemeClr val="accent6"/>
              </a:buClr>
            </a:pPr>
            <a:endParaRPr lang="ru-RU" sz="1400" dirty="0">
              <a:latin typeface="a_Futurica" panose="020B0402020204020303" pitchFamily="34" charset="-52"/>
            </a:endParaRPr>
          </a:p>
          <a:p>
            <a:pPr marL="285750" lvl="0" indent="-285750" algn="just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FMO, FMS - </a:t>
            </a:r>
            <a:r>
              <a:rPr lang="ru-RU" sz="1400" dirty="0">
                <a:latin typeface="a_Futurica" panose="020B0402020204020303" pitchFamily="34" charset="-52"/>
              </a:rPr>
              <a:t>для топлива без содержания свинца</a:t>
            </a:r>
          </a:p>
        </p:txBody>
      </p:sp>
      <p:pic>
        <p:nvPicPr>
          <p:cNvPr id="21506" name="Picture 2" descr="G:\_Дима\RGC\Презентация\RGC Trade\Промка\Файлы для работы\ФОТО для презентации\Слайд 23. Подача горючего\Слайд 23. Рукава для горючего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55" y="2678584"/>
            <a:ext cx="4366682" cy="334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:\Рекламный Отдел\4_ЭрДжиСи-компоненты\Работа над сайтом rgc-trade.com\Промка_30.09.2014\ФОТО для презентации\ЧЕРТЕЖИ\FM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28" b="33038"/>
          <a:stretch/>
        </p:blipFill>
        <p:spPr bwMode="auto">
          <a:xfrm>
            <a:off x="504056" y="2420888"/>
            <a:ext cx="3657600" cy="107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99792" y="82527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cap="all" dirty="0"/>
              <a:t>Рукава для пара и горячей воды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6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24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6752"/>
            <a:ext cx="85069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_Futurica" panose="020B0402020204020303" pitchFamily="34" charset="-52"/>
              </a:rPr>
              <a:t>Рукава и шланги для пара и горячей воды применяются </a:t>
            </a:r>
            <a:r>
              <a:rPr lang="ru-RU" dirty="0" smtClean="0">
                <a:latin typeface="a_Futurica" panose="020B0402020204020303" pitchFamily="34" charset="-52"/>
              </a:rPr>
              <a:t>во </a:t>
            </a:r>
            <a:r>
              <a:rPr lang="ru-RU" dirty="0">
                <a:latin typeface="a_Futurica" panose="020B0402020204020303" pitchFamily="34" charset="-52"/>
              </a:rPr>
              <a:t>многих отраслях промышлености для подачи под высоким давлением  </a:t>
            </a:r>
            <a:r>
              <a:rPr lang="ru-RU" dirty="0" smtClean="0">
                <a:latin typeface="a_Futurica" panose="020B0402020204020303" pitchFamily="34" charset="-52"/>
              </a:rPr>
              <a:t>пара и горячей </a:t>
            </a:r>
            <a:r>
              <a:rPr lang="ru-RU" dirty="0">
                <a:latin typeface="a_Futurica" panose="020B0402020204020303" pitchFamily="34" charset="-52"/>
              </a:rPr>
              <a:t>воды. Незаменимы в качестве гибкого паропровода на химических и нефтеперерабатывающих предприятиях, а также в котельных, </a:t>
            </a:r>
            <a:r>
              <a:rPr lang="ru-RU" dirty="0" err="1">
                <a:latin typeface="a_Futurica" panose="020B0402020204020303" pitchFamily="34" charset="-52"/>
              </a:rPr>
              <a:t>теплоцентрах</a:t>
            </a:r>
            <a:r>
              <a:rPr lang="ru-RU" dirty="0">
                <a:latin typeface="a_Futurica" panose="020B0402020204020303" pitchFamily="34" charset="-52"/>
              </a:rPr>
              <a:t> и узлах </a:t>
            </a:r>
            <a:r>
              <a:rPr lang="ru-RU" dirty="0" err="1">
                <a:latin typeface="a_Futurica" panose="020B0402020204020303" pitchFamily="34" charset="-52"/>
              </a:rPr>
              <a:t>пароочистки</a:t>
            </a:r>
            <a:r>
              <a:rPr lang="ru-RU" dirty="0" smtClean="0">
                <a:latin typeface="a_Futurica" panose="020B0402020204020303" pitchFamily="34" charset="-52"/>
              </a:rPr>
              <a:t>.</a:t>
            </a:r>
            <a:endParaRPr lang="ru-RU" dirty="0">
              <a:latin typeface="a_Futurica" panose="020B0402020204020303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996952"/>
            <a:ext cx="3888432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latin typeface="a_Futurica" panose="020B0402020204020303" pitchFamily="34" charset="-52"/>
              </a:rPr>
              <a:t>«ЭрДжиСи-трейд» поставляет</a:t>
            </a:r>
            <a:r>
              <a:rPr lang="ru-RU" b="1" dirty="0" smtClean="0">
                <a:latin typeface="a_Futurica" panose="020B0402020204020303" pitchFamily="34" charset="-52"/>
              </a:rPr>
              <a:t>:</a:t>
            </a:r>
          </a:p>
          <a:p>
            <a:pPr>
              <a:spcBef>
                <a:spcPts val="600"/>
              </a:spcBef>
            </a:pPr>
            <a:endParaRPr lang="ru-RU" b="1" dirty="0">
              <a:latin typeface="a_Futurica" panose="020B0402020204020303" pitchFamily="34" charset="-52"/>
            </a:endParaRPr>
          </a:p>
          <a:p>
            <a:pPr>
              <a:spcBef>
                <a:spcPts val="600"/>
              </a:spcBef>
            </a:pPr>
            <a:endParaRPr lang="ru-RU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Рукава для пара (</a:t>
            </a:r>
            <a:r>
              <a:rPr lang="ru-RU" dirty="0" smtClean="0">
                <a:latin typeface="a_Futurica" panose="020B0402020204020303" pitchFamily="34" charset="-52"/>
              </a:rPr>
              <a:t>паропроводы)</a:t>
            </a:r>
          </a:p>
          <a:p>
            <a:pPr lvl="0">
              <a:spcBef>
                <a:spcPts val="600"/>
              </a:spcBef>
              <a:buClr>
                <a:schemeClr val="accent6"/>
              </a:buClr>
            </a:pPr>
            <a:endParaRPr lang="ru-RU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Рукава для горячей воды</a:t>
            </a:r>
          </a:p>
        </p:txBody>
      </p:sp>
      <p:pic>
        <p:nvPicPr>
          <p:cNvPr id="1026" name="Picture 2" descr="P:\Рекламный Отдел\4_ЭрДжиСи-компоненты\Работа над сайтом rgc-trade.com\Промка_30.09.2014\ФОТО для презентации\ЧЕРТЕЖИ\Паропровод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r="12187" b="19167"/>
          <a:stretch/>
        </p:blipFill>
        <p:spPr bwMode="auto">
          <a:xfrm>
            <a:off x="4572256" y="2504726"/>
            <a:ext cx="4176207" cy="344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99792" y="82527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Рукава для пара (паропроводы)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3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25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056" y="1268760"/>
            <a:ext cx="8454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_Futurica" panose="020B0402020204020303" pitchFamily="34" charset="-52"/>
              </a:rPr>
              <a:t>Рукава и шланги используются в качестве </a:t>
            </a:r>
            <a:r>
              <a:rPr lang="ru-RU" dirty="0" smtClean="0">
                <a:latin typeface="a_Futurica" panose="020B0402020204020303" pitchFamily="34" charset="-52"/>
              </a:rPr>
              <a:t>паропровода </a:t>
            </a:r>
            <a:r>
              <a:rPr lang="ru-RU" dirty="0">
                <a:latin typeface="a_Futurica" panose="020B0402020204020303" pitchFamily="34" charset="-52"/>
              </a:rPr>
              <a:t>для  транспортировки пара и горячей воды.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5800" y="3212976"/>
            <a:ext cx="365415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DS1</a:t>
            </a:r>
            <a:r>
              <a:rPr lang="ru-RU" sz="1400" dirty="0">
                <a:latin typeface="a_Futurica" panose="020B0402020204020303" pitchFamily="34" charset="-52"/>
              </a:rPr>
              <a:t> - превосходит по параметрам </a:t>
            </a:r>
            <a:r>
              <a:rPr lang="ru-RU" sz="1400" dirty="0" smtClean="0">
                <a:latin typeface="a_Futurica" panose="020B0402020204020303" pitchFamily="34" charset="-52"/>
              </a:rPr>
              <a:t>все </a:t>
            </a:r>
            <a:r>
              <a:rPr lang="ru-RU" sz="1400" dirty="0">
                <a:latin typeface="a_Futurica" panose="020B0402020204020303" pitchFamily="34" charset="-52"/>
              </a:rPr>
              <a:t>виды отечественного рукава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DSL </a:t>
            </a:r>
            <a:r>
              <a:rPr lang="ru-RU" sz="1400" dirty="0">
                <a:latin typeface="a_Futurica" panose="020B0402020204020303" pitchFamily="34" charset="-52"/>
              </a:rPr>
              <a:t>- качественный аналог отечественного рукава ПАР1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DS3</a:t>
            </a:r>
            <a:r>
              <a:rPr lang="ru-RU" sz="1400" dirty="0">
                <a:latin typeface="a_Futurica" panose="020B0402020204020303" pitchFamily="34" charset="-52"/>
              </a:rPr>
              <a:t> - качественный аналог отечественного рукава ПАР2</a:t>
            </a:r>
          </a:p>
        </p:txBody>
      </p:sp>
      <p:pic>
        <p:nvPicPr>
          <p:cNvPr id="24578" name="Picture 2" descr="G:\_Дима\RGC\Презентация\RGC Trade\Промка\Файлы для работы\ФОТО для презентации\Слайд 26. Для пара\0000000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55" y="2348879"/>
            <a:ext cx="4307965" cy="364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4056" y="5035346"/>
            <a:ext cx="3563888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_Futurica" panose="020B0402020204020303" pitchFamily="34" charset="-52"/>
              </a:rPr>
              <a:t>Применяется </a:t>
            </a:r>
            <a:r>
              <a:rPr lang="ru-RU" sz="1400" dirty="0">
                <a:latin typeface="a_Futurica" panose="020B0402020204020303" pitchFamily="34" charset="-52"/>
              </a:rPr>
              <a:t>на предприятиях, использующих пар в качестве технологического продукта или </a:t>
            </a:r>
            <a:r>
              <a:rPr lang="ru-RU" sz="1400" dirty="0" smtClean="0">
                <a:latin typeface="a_Futurica" panose="020B0402020204020303" pitchFamily="34" charset="-52"/>
              </a:rPr>
              <a:t>энергоносителя .</a:t>
            </a:r>
            <a:endParaRPr lang="ru-RU" sz="1400" dirty="0">
              <a:latin typeface="a_Futurica" panose="020B0402020204020303" pitchFamily="34" charset="-52"/>
            </a:endParaRPr>
          </a:p>
        </p:txBody>
      </p:sp>
      <p:pic>
        <p:nvPicPr>
          <p:cNvPr id="6146" name="Picture 2" descr="P:\Рекламный Отдел\4_ЭрДжиСи-компоненты\Работа над сайтом rgc-trade.com\Промка_30.09.2014\ФОТО для презентации\ЧЕРТЕЖИ\rukav_dsl_semperit_steam_rezinoviy_shlang_dlya_para_i_goryachey_vodi_tipa_par_1_foto_larges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2" b="24155"/>
          <a:stretch/>
        </p:blipFill>
        <p:spPr bwMode="auto">
          <a:xfrm>
            <a:off x="504056" y="2132856"/>
            <a:ext cx="363589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699792" y="82527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Рукава для горячей воды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6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26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056" y="1196752"/>
            <a:ext cx="8433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_Futurica" panose="020B0402020204020303" pitchFamily="34" charset="-52"/>
              </a:rPr>
              <a:t>Рукава и шланги для подачи горячей воды используются в пищевой промышленности (производство продуктов питания, напитков, молока), металлургической промышленности, </a:t>
            </a:r>
            <a:r>
              <a:rPr lang="ru-RU" dirty="0" smtClean="0">
                <a:latin typeface="a_Futurica" panose="020B0402020204020303" pitchFamily="34" charset="-52"/>
              </a:rPr>
              <a:t>профессиональной </a:t>
            </a:r>
            <a:r>
              <a:rPr lang="ru-RU" dirty="0">
                <a:latin typeface="a_Futurica" panose="020B0402020204020303" pitchFamily="34" charset="-52"/>
              </a:rPr>
              <a:t>и промышленной мойки под высоким давлением</a:t>
            </a:r>
            <a:r>
              <a:rPr lang="ru-RU" dirty="0" smtClean="0">
                <a:latin typeface="a_Futurica" panose="020B0402020204020303" pitchFamily="34" charset="-52"/>
              </a:rPr>
              <a:t>.</a:t>
            </a:r>
            <a:endParaRPr lang="ru-RU" dirty="0">
              <a:latin typeface="a_Futurica" panose="020B0402020204020303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581" y="3732101"/>
            <a:ext cx="391750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DH1 - </a:t>
            </a:r>
            <a:r>
              <a:rPr lang="ru-RU" sz="1400" dirty="0">
                <a:latin typeface="a_Futurica" panose="020B0402020204020303" pitchFamily="34" charset="-52"/>
              </a:rPr>
              <a:t>для горячей воды в металлургической </a:t>
            </a:r>
            <a:r>
              <a:rPr lang="ru-RU" sz="1400" dirty="0" smtClean="0">
                <a:latin typeface="a_Futurica" panose="020B0402020204020303" pitchFamily="34" charset="-52"/>
              </a:rPr>
              <a:t>промышленности</a:t>
            </a:r>
          </a:p>
          <a:p>
            <a:pPr lvl="0">
              <a:spcBef>
                <a:spcPts val="600"/>
              </a:spcBef>
              <a:buClr>
                <a:schemeClr val="accent6"/>
              </a:buClr>
            </a:pPr>
            <a:endParaRPr lang="ru-RU" sz="1400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DHG - </a:t>
            </a:r>
            <a:r>
              <a:rPr lang="ru-RU" sz="1400" dirty="0">
                <a:latin typeface="a_Futurica" panose="020B0402020204020303" pitchFamily="34" charset="-52"/>
              </a:rPr>
              <a:t>используется в автомобильных мастерских и гаражах, на предприятиях пищевой </a:t>
            </a:r>
            <a:r>
              <a:rPr lang="ru-RU" sz="1400" dirty="0" smtClean="0">
                <a:latin typeface="a_Futurica" panose="020B0402020204020303" pitchFamily="34" charset="-52"/>
              </a:rPr>
              <a:t>промышленности</a:t>
            </a:r>
          </a:p>
          <a:p>
            <a:pPr lvl="0">
              <a:spcBef>
                <a:spcPts val="600"/>
              </a:spcBef>
              <a:buClr>
                <a:schemeClr val="accent6"/>
              </a:buClr>
            </a:pPr>
            <a:endParaRPr lang="ru-RU" sz="1400" dirty="0" smtClean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a_Futurica" panose="020B0402020204020303" pitchFamily="34" charset="-52"/>
              </a:rPr>
              <a:t>DHH </a:t>
            </a:r>
            <a:r>
              <a:rPr lang="ru-RU" sz="1400" b="1" dirty="0">
                <a:latin typeface="a_Futurica" panose="020B0402020204020303" pitchFamily="34" charset="-52"/>
              </a:rPr>
              <a:t>- </a:t>
            </a:r>
            <a:r>
              <a:rPr lang="ru-RU" sz="1400" dirty="0">
                <a:latin typeface="a_Futurica" panose="020B0402020204020303" pitchFamily="34" charset="-52"/>
              </a:rPr>
              <a:t>для транспортировки горячих жидкостей при низких температурах</a:t>
            </a:r>
          </a:p>
        </p:txBody>
      </p:sp>
      <p:pic>
        <p:nvPicPr>
          <p:cNvPr id="25602" name="Picture 2" descr="G:\_Дима\RGC\Презентация\RGC Trade\Промка\Файлы для работы\ФОТО для презентации\Слайд 27. Для горячей воды\92od3hl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58" y="2780928"/>
            <a:ext cx="4217845" cy="329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:\Рекламный Отдел\4_ЭрДжиСи-компоненты\Работа над сайтом rgc-trade.com\Промка_30.09.2014\ФОТО для презентации\ЧЕРТЕЖИ\DS1 для пара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1" b="31082"/>
          <a:stretch/>
        </p:blipFill>
        <p:spPr bwMode="auto">
          <a:xfrm>
            <a:off x="630085" y="2397081"/>
            <a:ext cx="3810000" cy="128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699792" y="82527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cap="all" dirty="0"/>
              <a:t>Рукава для химии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5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27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9892" y="1099366"/>
            <a:ext cx="8455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_Futurica" panose="020B0402020204020303" pitchFamily="34" charset="-52"/>
              </a:rPr>
              <a:t>Рукава </a:t>
            </a:r>
            <a:r>
              <a:rPr lang="ru-RU" dirty="0" smtClean="0">
                <a:latin typeface="a_Futurica" panose="020B0402020204020303" pitchFamily="34" charset="-52"/>
              </a:rPr>
              <a:t>подходят </a:t>
            </a:r>
            <a:r>
              <a:rPr lang="ru-RU" dirty="0">
                <a:latin typeface="a_Futurica" panose="020B0402020204020303" pitchFamily="34" charset="-52"/>
              </a:rPr>
              <a:t>для транспортировки кислот, щелочей, солей, органических соединений (спирты, эфиры), </a:t>
            </a:r>
            <a:r>
              <a:rPr lang="ru-RU" dirty="0" smtClean="0">
                <a:latin typeface="a_Futurica" panose="020B0402020204020303" pitchFamily="34" charset="-52"/>
              </a:rPr>
              <a:t>хлорированных углеводородов, оксидирующих кислот, морской воды </a:t>
            </a:r>
            <a:r>
              <a:rPr lang="ru-RU" dirty="0">
                <a:latin typeface="a_Futurica" panose="020B0402020204020303" pitchFamily="34" charset="-52"/>
              </a:rPr>
              <a:t>и многих других химических продуктов согласно таблице химической стойкости</a:t>
            </a:r>
            <a:r>
              <a:rPr lang="ru-RU" dirty="0" smtClean="0">
                <a:latin typeface="a_Futurica" panose="020B0402020204020303" pitchFamily="34" charset="-52"/>
              </a:rPr>
              <a:t>.</a:t>
            </a:r>
          </a:p>
        </p:txBody>
      </p:sp>
      <p:pic>
        <p:nvPicPr>
          <p:cNvPr id="8" name="Picture 2" descr="G:\_Дима\RGC\Презентация\RGC Trade\Промка\Файлы для работы\ФОТО для презентации\Слайд 29. Рукава для химии\1302699322_179748398_1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62" y="2552164"/>
            <a:ext cx="4354124" cy="336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9892" y="2434774"/>
            <a:ext cx="38460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_Futurica" panose="020B0402020204020303" pitchFamily="34" charset="-52"/>
              </a:rPr>
              <a:t>U UPE</a:t>
            </a:r>
            <a:r>
              <a:rPr lang="ru-RU" sz="1400" b="1" dirty="0">
                <a:latin typeface="a_Futurica" panose="020B0402020204020303" pitchFamily="34" charset="-52"/>
              </a:rPr>
              <a:t>-</a:t>
            </a:r>
            <a:r>
              <a:rPr lang="en-US" sz="1400" b="1" dirty="0">
                <a:latin typeface="a_Futurica" panose="020B0402020204020303" pitchFamily="34" charset="-52"/>
              </a:rPr>
              <a:t>P</a:t>
            </a:r>
            <a:r>
              <a:rPr lang="ru-RU" sz="1400" b="1" dirty="0">
                <a:latin typeface="a_Futurica" panose="020B0402020204020303" pitchFamily="34" charset="-52"/>
              </a:rPr>
              <a:t>, </a:t>
            </a:r>
            <a:r>
              <a:rPr lang="en-US" sz="1400" b="1" dirty="0">
                <a:latin typeface="a_Futurica" panose="020B0402020204020303" pitchFamily="34" charset="-52"/>
              </a:rPr>
              <a:t>U UPEL</a:t>
            </a:r>
            <a:r>
              <a:rPr lang="ru-RU" sz="1400" b="1" dirty="0">
                <a:latin typeface="a_Futurica" panose="020B0402020204020303" pitchFamily="34" charset="-52"/>
              </a:rPr>
              <a:t>-</a:t>
            </a:r>
            <a:r>
              <a:rPr lang="en-US" sz="1400" b="1" dirty="0">
                <a:latin typeface="a_Futurica" panose="020B0402020204020303" pitchFamily="34" charset="-52"/>
              </a:rPr>
              <a:t>P</a:t>
            </a:r>
            <a:r>
              <a:rPr lang="ru-RU" sz="1400" b="1" dirty="0">
                <a:latin typeface="a_Futurica" panose="020B0402020204020303" pitchFamily="34" charset="-52"/>
              </a:rPr>
              <a:t>, </a:t>
            </a:r>
            <a:r>
              <a:rPr lang="en-US" sz="1400" b="1" dirty="0">
                <a:latin typeface="a_Futurica" panose="020B0402020204020303" pitchFamily="34" charset="-52"/>
              </a:rPr>
              <a:t>FLEXICHEM Mobil</a:t>
            </a:r>
            <a:r>
              <a:rPr lang="ru-RU" sz="1400" dirty="0">
                <a:latin typeface="a_Futurica" panose="020B0402020204020303" pitchFamily="34" charset="-52"/>
              </a:rPr>
              <a:t>  - для подачи кислот, щелочей, солей, органических соединений, включая ароматические </a:t>
            </a:r>
            <a:r>
              <a:rPr lang="ru-RU" sz="1400" dirty="0" smtClean="0">
                <a:latin typeface="a_Futurica" panose="020B0402020204020303" pitchFamily="34" charset="-52"/>
              </a:rPr>
              <a:t>углеводороды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400" b="1" dirty="0" smtClean="0">
                <a:latin typeface="a_Futurica" panose="020B0402020204020303" pitchFamily="34" charset="-52"/>
              </a:rPr>
              <a:t>E </a:t>
            </a:r>
            <a:r>
              <a:rPr lang="en-US" sz="1400" b="1" dirty="0">
                <a:latin typeface="a_Futurica" panose="020B0402020204020303" pitchFamily="34" charset="-52"/>
              </a:rPr>
              <a:t>EPDM</a:t>
            </a:r>
            <a:r>
              <a:rPr lang="ru-RU" sz="1400" b="1" dirty="0">
                <a:latin typeface="a_Futurica" panose="020B0402020204020303" pitchFamily="34" charset="-52"/>
              </a:rPr>
              <a:t>, </a:t>
            </a:r>
            <a:r>
              <a:rPr lang="en-US" sz="1400" b="1" dirty="0">
                <a:latin typeface="a_Futurica" panose="020B0402020204020303" pitchFamily="34" charset="-52"/>
              </a:rPr>
              <a:t>E EPDO</a:t>
            </a:r>
            <a:r>
              <a:rPr lang="ru-RU" sz="1400" dirty="0">
                <a:latin typeface="a_Futurica" panose="020B0402020204020303" pitchFamily="34" charset="-52"/>
              </a:rPr>
              <a:t>- устойчив к горячей воде, моющим щелочам, неокисляющимся кислотам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_Futurica" panose="020B0402020204020303" pitchFamily="34" charset="-52"/>
              </a:rPr>
              <a:t>P FEP</a:t>
            </a:r>
            <a:r>
              <a:rPr lang="ru-RU" sz="1400" dirty="0">
                <a:latin typeface="a_Futurica" panose="020B0402020204020303" pitchFamily="34" charset="-52"/>
              </a:rPr>
              <a:t> - подходит для подачи 98% реагентов, применяющихся в химической промышленности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4466" y="4992468"/>
            <a:ext cx="401151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_Futurica" panose="020B0402020204020303" pitchFamily="34" charset="-52"/>
              </a:rPr>
              <a:t>Применяются </a:t>
            </a:r>
            <a:r>
              <a:rPr lang="ru-RU" sz="1400" dirty="0">
                <a:latin typeface="a_Futurica" panose="020B0402020204020303" pitchFamily="34" charset="-52"/>
              </a:rPr>
              <a:t>в фармацевтической и химической промышленности, а также </a:t>
            </a:r>
            <a:r>
              <a:rPr lang="ru-RU" sz="1400" dirty="0" smtClean="0">
                <a:latin typeface="a_Futurica" panose="020B0402020204020303" pitchFamily="34" charset="-52"/>
              </a:rPr>
              <a:t>при </a:t>
            </a:r>
            <a:r>
              <a:rPr lang="ru-RU" sz="1400" dirty="0">
                <a:latin typeface="a_Futurica" panose="020B0402020204020303" pitchFamily="34" charset="-52"/>
              </a:rPr>
              <a:t>производстве косметических средств и средств гигиены.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99792" y="82527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cap="all" dirty="0"/>
              <a:t>Рукава для коммунальных машин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7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28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056" y="1246602"/>
            <a:ext cx="85029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_Futurica" panose="020B0402020204020303" pitchFamily="34" charset="-52"/>
              </a:rPr>
              <a:t>Рукава </a:t>
            </a:r>
            <a:r>
              <a:rPr lang="ru-RU" dirty="0">
                <a:latin typeface="a_Futurica" panose="020B0402020204020303" pitchFamily="34" charset="-52"/>
              </a:rPr>
              <a:t>для промышленной и технической воды применяются в промышленности, сельском хозяйстве, ирригационных </a:t>
            </a:r>
            <a:r>
              <a:rPr lang="ru-RU" dirty="0" smtClean="0">
                <a:latin typeface="a_Futurica" panose="020B0402020204020303" pitchFamily="34" charset="-52"/>
              </a:rPr>
              <a:t>системах, строительстве и коммунальном </a:t>
            </a:r>
            <a:r>
              <a:rPr lang="ru-RU" dirty="0">
                <a:latin typeface="a_Futurica" panose="020B0402020204020303" pitchFamily="34" charset="-52"/>
              </a:rPr>
              <a:t>хозяйстве</a:t>
            </a:r>
            <a:r>
              <a:rPr lang="ru-RU" dirty="0" smtClean="0">
                <a:latin typeface="a_Futurica" panose="020B0402020204020303" pitchFamily="34" charset="-52"/>
              </a:rPr>
              <a:t>.</a:t>
            </a:r>
            <a:endParaRPr lang="ru-RU" dirty="0">
              <a:latin typeface="a_Futurica" panose="020B0402020204020303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122" y="2420888"/>
            <a:ext cx="399987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b="1" dirty="0">
                <a:latin typeface="a_Futurica" panose="020B0402020204020303" pitchFamily="34" charset="-52"/>
              </a:rPr>
              <a:t>«ЭрДжиСи-трейд» поставляет</a:t>
            </a:r>
            <a:r>
              <a:rPr lang="ru-RU" b="1" dirty="0" smtClean="0">
                <a:latin typeface="a_Futurica" panose="020B0402020204020303" pitchFamily="34" charset="-52"/>
              </a:rPr>
              <a:t>:</a:t>
            </a:r>
          </a:p>
          <a:p>
            <a:pPr algn="just">
              <a:spcBef>
                <a:spcPts val="600"/>
              </a:spcBef>
            </a:pPr>
            <a:endParaRPr lang="ru-RU" b="1" dirty="0" smtClean="0">
              <a:latin typeface="a_Futurica" panose="020B0402020204020303" pitchFamily="34" charset="-52"/>
            </a:endParaRPr>
          </a:p>
          <a:p>
            <a:pPr marL="285750" lvl="0" indent="-285750" algn="just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_Futurica" panose="020B0402020204020303" pitchFamily="34" charset="-52"/>
              </a:rPr>
              <a:t>Рукава </a:t>
            </a:r>
            <a:r>
              <a:rPr lang="ru-RU" sz="1400" dirty="0">
                <a:latin typeface="a_Futurica" panose="020B0402020204020303" pitchFamily="34" charset="-52"/>
              </a:rPr>
              <a:t>для промывки </a:t>
            </a:r>
            <a:r>
              <a:rPr lang="ru-RU" sz="1400" dirty="0" smtClean="0">
                <a:latin typeface="a_Futurica" panose="020B0402020204020303" pitchFamily="34" charset="-52"/>
              </a:rPr>
              <a:t>канализации</a:t>
            </a:r>
          </a:p>
          <a:p>
            <a:pPr lvl="0" algn="just">
              <a:spcBef>
                <a:spcPts val="600"/>
              </a:spcBef>
              <a:buClr>
                <a:schemeClr val="accent6"/>
              </a:buClr>
            </a:pPr>
            <a:endParaRPr lang="ru-RU" sz="1400" dirty="0">
              <a:latin typeface="a_Futurica" panose="020B0402020204020303" pitchFamily="34" charset="-52"/>
            </a:endParaRPr>
          </a:p>
          <a:p>
            <a:pPr marL="285750" lvl="0" indent="-285750" algn="just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_Futurica" panose="020B0402020204020303" pitchFamily="34" charset="-52"/>
              </a:rPr>
              <a:t>Рукава для сточной воды и </a:t>
            </a:r>
            <a:r>
              <a:rPr lang="ru-RU" sz="1400" dirty="0" smtClean="0">
                <a:latin typeface="a_Futurica" panose="020B0402020204020303" pitchFamily="34" charset="-52"/>
              </a:rPr>
              <a:t> фекалий</a:t>
            </a:r>
            <a:endParaRPr lang="ru-RU" sz="1400" dirty="0">
              <a:latin typeface="a_Futurica" panose="020B0402020204020303" pitchFamily="34" charset="-52"/>
            </a:endParaRPr>
          </a:p>
        </p:txBody>
      </p:sp>
      <p:pic>
        <p:nvPicPr>
          <p:cNvPr id="28674" name="Picture 2" descr="G:\_Дима\RGC\Презентация\RGC Trade\Промка\Файлы для работы\ФОТО для презентации\Слайд 30. Рукава для коммунальной техники\Слайд 31. Рукава для промывки канализаци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452895"/>
            <a:ext cx="4291013" cy="356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4529" y="4635534"/>
            <a:ext cx="4035464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_Futurica" panose="020B0402020204020303" pitchFamily="34" charset="-52"/>
              </a:rPr>
              <a:t>Рукава </a:t>
            </a:r>
            <a:r>
              <a:rPr lang="ru-RU" sz="1400" dirty="0">
                <a:latin typeface="a_Futurica" panose="020B0402020204020303" pitchFamily="34" charset="-52"/>
              </a:rPr>
              <a:t>устойчивы к износу и неблагоприятным метеорологическим условиям. Конструкция рукавов для коммунальных машин гарантирует сохранение гладкой внутренней поверхности и диаметра при всех категориях изгибов.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699792" y="82527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Рукава для промывки канализации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5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29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543" y="1271413"/>
            <a:ext cx="84404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_Futurica" panose="020B0402020204020303" pitchFamily="34" charset="-52"/>
              </a:rPr>
              <a:t>Рукава и шланги для очистки каналов </a:t>
            </a:r>
            <a:r>
              <a:rPr lang="ru-RU" dirty="0" smtClean="0">
                <a:latin typeface="a_Futurica" panose="020B0402020204020303" pitchFamily="34" charset="-52"/>
              </a:rPr>
              <a:t>применяются </a:t>
            </a:r>
            <a:r>
              <a:rPr lang="ru-RU" dirty="0">
                <a:latin typeface="a_Futurica" panose="020B0402020204020303" pitchFamily="34" charset="-52"/>
              </a:rPr>
              <a:t>для комплектации </a:t>
            </a:r>
            <a:r>
              <a:rPr lang="ru-RU" dirty="0" err="1">
                <a:latin typeface="a_Futurica" panose="020B0402020204020303" pitchFamily="34" charset="-52"/>
              </a:rPr>
              <a:t>каналопромывочных</a:t>
            </a:r>
            <a:r>
              <a:rPr lang="ru-RU" dirty="0">
                <a:latin typeface="a_Futurica" panose="020B0402020204020303" pitchFamily="34" charset="-52"/>
              </a:rPr>
              <a:t> и комбинированных </a:t>
            </a:r>
            <a:r>
              <a:rPr lang="ru-RU" dirty="0" smtClean="0">
                <a:latin typeface="a_Futurica" panose="020B0402020204020303" pitchFamily="34" charset="-52"/>
              </a:rPr>
              <a:t>машин. Используются </a:t>
            </a:r>
            <a:r>
              <a:rPr lang="ru-RU" dirty="0">
                <a:latin typeface="a_Futurica" panose="020B0402020204020303" pitchFamily="34" charset="-52"/>
              </a:rPr>
              <a:t>для аварийной и профилактической очистки канализационных и водосточных труб, отстойников, колодцев, ливневой канализации и ликвидации засоров в канализационных системах</a:t>
            </a:r>
            <a:r>
              <a:rPr lang="ru-RU" dirty="0" smtClean="0">
                <a:latin typeface="a_Futurica" panose="020B0402020204020303" pitchFamily="34" charset="-52"/>
              </a:rPr>
              <a:t>.</a:t>
            </a:r>
            <a:endParaRPr lang="ru-RU" dirty="0">
              <a:latin typeface="a_Futurica" panose="020B0402020204020303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543" y="4365104"/>
            <a:ext cx="36358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IK 25</a:t>
            </a:r>
            <a:r>
              <a:rPr lang="ru-RU" sz="1400" dirty="0">
                <a:latin typeface="a_Futurica" panose="020B0402020204020303" pitchFamily="34" charset="-52"/>
              </a:rPr>
              <a:t> - для очистки каналов в промышленности, хозяйстве и инфраструктуре</a:t>
            </a:r>
          </a:p>
        </p:txBody>
      </p:sp>
      <p:pic>
        <p:nvPicPr>
          <p:cNvPr id="29698" name="Picture 2" descr="G:\_Дима\RGC\Презентация\RGC Trade\Промка\Файлы для работы\ФОТО для презентации\Слайд 31. Для промывки каналилизации\51504e6860b6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924944"/>
            <a:ext cx="4299967" cy="314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P:\Рекламный Отдел\4_ЭрДжиСи-компоненты\Работа над сайтом rgc-trade.com\Промка_30.09.2014\ФОТО для презентации\ЧЕРТЕЖИ\IK 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3" y="3058808"/>
            <a:ext cx="3635896" cy="65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411760" y="82527"/>
            <a:ext cx="6228184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Применение</a:t>
            </a:r>
            <a:endParaRPr lang="ru-RU" sz="2400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3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3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G:\_Дима\RGC\Презентация\RGC Trade\Промка\Файлы для работы\ФОТО для презентации\Слайд 5. Отрасли\vse-co-potrebujete-ved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57" y="1484784"/>
            <a:ext cx="439223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4055" y="1340768"/>
            <a:ext cx="846043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_Futurica" panose="020B0402020204020303" pitchFamily="34" charset="-52"/>
              </a:rPr>
              <a:t>Промышленные рукава </a:t>
            </a:r>
            <a:endParaRPr lang="ru-RU" b="1" dirty="0" smtClean="0">
              <a:latin typeface="a_Futurica" panose="020B0402020204020303" pitchFamily="34" charset="-52"/>
            </a:endParaRPr>
          </a:p>
          <a:p>
            <a:r>
              <a:rPr lang="ru-RU" b="1" dirty="0" smtClean="0">
                <a:latin typeface="a_Futurica" panose="020B0402020204020303" pitchFamily="34" charset="-52"/>
              </a:rPr>
              <a:t>предназначены </a:t>
            </a:r>
            <a:r>
              <a:rPr lang="ru-RU" b="1" dirty="0">
                <a:latin typeface="a_Futurica" panose="020B0402020204020303" pitchFamily="34" charset="-52"/>
              </a:rPr>
              <a:t>для всех </a:t>
            </a:r>
            <a:endParaRPr lang="ru-RU" b="1" dirty="0" smtClean="0">
              <a:latin typeface="a_Futurica" panose="020B0402020204020303" pitchFamily="34" charset="-52"/>
            </a:endParaRPr>
          </a:p>
          <a:p>
            <a:r>
              <a:rPr lang="ru-RU" b="1" dirty="0" smtClean="0">
                <a:latin typeface="a_Futurica" panose="020B0402020204020303" pitchFamily="34" charset="-52"/>
              </a:rPr>
              <a:t>отраслей </a:t>
            </a:r>
            <a:r>
              <a:rPr lang="ru-RU" b="1" dirty="0">
                <a:latin typeface="a_Futurica" panose="020B0402020204020303" pitchFamily="34" charset="-52"/>
              </a:rPr>
              <a:t>промышленности</a:t>
            </a:r>
            <a:r>
              <a:rPr lang="ru-RU" b="1" dirty="0" smtClean="0">
                <a:latin typeface="a_Futurica" panose="020B0402020204020303" pitchFamily="34" charset="-52"/>
              </a:rPr>
              <a:t>:</a:t>
            </a:r>
          </a:p>
          <a:p>
            <a:pPr algn="just"/>
            <a:endParaRPr lang="ru-RU" dirty="0" smtClean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н</a:t>
            </a:r>
            <a:r>
              <a:rPr lang="ru-RU" dirty="0" smtClean="0">
                <a:latin typeface="a_Futurica" panose="020B0402020204020303" pitchFamily="34" charset="-52"/>
              </a:rPr>
              <a:t>ефтегазовой и химической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a_Futurica" panose="020B0402020204020303" pitchFamily="34" charset="-52"/>
              </a:rPr>
              <a:t>пищевой </a:t>
            </a:r>
            <a:endParaRPr lang="ru-RU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автомобильной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строительной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железнодорожной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a_Futurica" panose="020B0402020204020303" pitchFamily="34" charset="-52"/>
              </a:rPr>
              <a:t>судостроительной</a:t>
            </a:r>
            <a:endParaRPr lang="ru-RU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горнодобывающей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м</a:t>
            </a:r>
            <a:r>
              <a:rPr lang="ru-RU" dirty="0" smtClean="0">
                <a:latin typeface="a_Futurica" panose="020B0402020204020303" pitchFamily="34" charset="-52"/>
              </a:rPr>
              <a:t>еталлургической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а</a:t>
            </a:r>
            <a:r>
              <a:rPr lang="ru-RU" dirty="0" smtClean="0">
                <a:latin typeface="a_Futurica" panose="020B0402020204020303" pitchFamily="34" charset="-52"/>
              </a:rPr>
              <a:t>виационной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a_Futurica" panose="020B0402020204020303" pitchFamily="34" charset="-52"/>
              </a:rPr>
              <a:t>военной</a:t>
            </a:r>
            <a:endParaRPr lang="ru-RU" dirty="0">
              <a:latin typeface="a_Futurica" panose="020B0402020204020303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99792" y="82527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Рукава для сточной воды и фекалий</a:t>
            </a:r>
            <a:endParaRPr lang="ru-RU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3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30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056" y="1196752"/>
            <a:ext cx="8412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_Futurica" panose="020B0402020204020303" pitchFamily="34" charset="-52"/>
              </a:rPr>
              <a:t>Рукава и шланги применяются для комплектации ассенизаторских и </a:t>
            </a:r>
            <a:r>
              <a:rPr lang="ru-RU" dirty="0" err="1">
                <a:latin typeface="a_Futurica" panose="020B0402020204020303" pitchFamily="34" charset="-52"/>
              </a:rPr>
              <a:t>илососных</a:t>
            </a:r>
            <a:r>
              <a:rPr lang="ru-RU" dirty="0">
                <a:latin typeface="a_Futurica" panose="020B0402020204020303" pitchFamily="34" charset="-52"/>
              </a:rPr>
              <a:t> машин. Для очистки колодцев, выгребных ям, отстойников,  дождевых коллекторов наиболее эффективным считается вакуумный метод, который  заключается во всасывании размытого водой осадка.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4056" y="4205083"/>
            <a:ext cx="3851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IAL - </a:t>
            </a:r>
            <a:r>
              <a:rPr lang="ru-RU" sz="1400" dirty="0">
                <a:latin typeface="a_Futurica" panose="020B0402020204020303" pitchFamily="34" charset="-52"/>
              </a:rPr>
              <a:t>стойкий к высокому давлению воды и обладающий большой </a:t>
            </a:r>
            <a:r>
              <a:rPr lang="ru-RU" sz="1400" dirty="0" smtClean="0">
                <a:latin typeface="a_Futurica" panose="020B0402020204020303" pitchFamily="34" charset="-52"/>
              </a:rPr>
              <a:t>гибкостью</a:t>
            </a:r>
          </a:p>
          <a:p>
            <a:pPr lvl="0">
              <a:spcBef>
                <a:spcPts val="600"/>
              </a:spcBef>
              <a:buClr>
                <a:schemeClr val="accent6"/>
              </a:buClr>
            </a:pPr>
            <a:endParaRPr lang="ru-RU" sz="1400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IFSD- </a:t>
            </a:r>
            <a:r>
              <a:rPr lang="ru-RU" sz="1400" dirty="0">
                <a:latin typeface="a_Futurica" panose="020B0402020204020303" pitchFamily="34" charset="-52"/>
              </a:rPr>
              <a:t>стойкий  озону и атмосферному воздействию</a:t>
            </a:r>
          </a:p>
        </p:txBody>
      </p:sp>
      <p:pic>
        <p:nvPicPr>
          <p:cNvPr id="30722" name="Picture 2" descr="G:\_Дима\RGC\Презентация\RGC Trade\Промка\Файлы для работы\ФОТО для презентации\Слайд 32. Для фекалий\4986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26" y="2852936"/>
            <a:ext cx="4265450" cy="27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P:\Рекламный Отдел\4_ЭрДжиСи-компоненты\Работа над сайтом rgc-trade.com\Промка_30.09.2014\ФОТО для презентации\ЧЕРТЕЖИ\I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3744416" cy="6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09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11760" y="82527"/>
            <a:ext cx="6624736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cap="all" dirty="0"/>
              <a:t>Рукава для многостороннего применения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31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7391" y="1232550"/>
            <a:ext cx="84734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_Futurica" panose="020B0402020204020303" pitchFamily="34" charset="-52"/>
              </a:rPr>
              <a:t>Универсальные рукава и шланги </a:t>
            </a:r>
            <a:r>
              <a:rPr lang="ru-RU" dirty="0" smtClean="0">
                <a:latin typeface="a_Futurica" panose="020B0402020204020303" pitchFamily="34" charset="-52"/>
              </a:rPr>
              <a:t>для многостороннего </a:t>
            </a:r>
            <a:r>
              <a:rPr lang="ru-RU" dirty="0">
                <a:latin typeface="a_Futurica" panose="020B0402020204020303" pitchFamily="34" charset="-52"/>
              </a:rPr>
              <a:t>применения предназначены для подачи воды/сжатого воздуха с примесями минеральных масел и легкой </a:t>
            </a:r>
            <a:r>
              <a:rPr lang="ru-RU" dirty="0" smtClean="0">
                <a:latin typeface="a_Futurica" panose="020B0402020204020303" pitchFamily="34" charset="-52"/>
              </a:rPr>
              <a:t>химии.</a:t>
            </a:r>
            <a:endParaRPr lang="ru-RU" dirty="0">
              <a:latin typeface="a_Futurica" panose="020B0402020204020303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4214" y="2525207"/>
            <a:ext cx="383365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latin typeface="a_Futurica" panose="020B0402020204020303" pitchFamily="34" charset="-52"/>
              </a:rPr>
              <a:t>«ЭрДжиСи-трейд» поставляет</a:t>
            </a:r>
            <a:r>
              <a:rPr lang="ru-RU" b="1" dirty="0" smtClean="0">
                <a:latin typeface="a_Futurica" panose="020B0402020204020303" pitchFamily="34" charset="-52"/>
              </a:rPr>
              <a:t>:</a:t>
            </a:r>
          </a:p>
          <a:p>
            <a:pPr>
              <a:spcBef>
                <a:spcPts val="600"/>
              </a:spcBef>
            </a:pPr>
            <a:endParaRPr lang="ru-RU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Рукава для подачи воды/сжатого </a:t>
            </a:r>
            <a:r>
              <a:rPr lang="ru-RU" dirty="0" smtClean="0">
                <a:latin typeface="a_Futurica" panose="020B0402020204020303" pitchFamily="34" charset="-52"/>
              </a:rPr>
              <a:t>воздуха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ru-RU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Рукава для подачи воды и воздуха в </a:t>
            </a:r>
            <a:r>
              <a:rPr lang="ru-RU" dirty="0" smtClean="0">
                <a:latin typeface="a_Futurica" panose="020B0402020204020303" pitchFamily="34" charset="-52"/>
              </a:rPr>
              <a:t>шахтах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ru-RU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Рукава для подачи горячего воздуха от компрессора</a:t>
            </a:r>
          </a:p>
        </p:txBody>
      </p:sp>
      <p:pic>
        <p:nvPicPr>
          <p:cNvPr id="31746" name="Picture 2" descr="G:\_Дима\RGC\Презентация\RGC Trade\Промка\Файлы для работы\ФОТО для презентации\Слайд 33. Для многостороннего применения\16-10-nov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55" y="2525206"/>
            <a:ext cx="4398584" cy="33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99792" y="82527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Рукава для подачи воды/сжатого воздуха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6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32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2303" y="2636912"/>
            <a:ext cx="385192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_Futurica" panose="020B0402020204020303" pitchFamily="34" charset="-52"/>
              </a:rPr>
              <a:t>PLE</a:t>
            </a:r>
            <a:r>
              <a:rPr lang="ru-RU" sz="1400" b="1" dirty="0">
                <a:latin typeface="a_Futurica" panose="020B0402020204020303" pitchFamily="34" charset="-52"/>
              </a:rPr>
              <a:t> / </a:t>
            </a:r>
            <a:r>
              <a:rPr lang="en-US" sz="1400" b="1" dirty="0">
                <a:latin typeface="a_Futurica" panose="020B0402020204020303" pitchFamily="34" charset="-52"/>
              </a:rPr>
              <a:t>PL</a:t>
            </a:r>
            <a:r>
              <a:rPr lang="ru-RU" sz="1400" b="1" dirty="0">
                <a:latin typeface="a_Futurica" panose="020B0402020204020303" pitchFamily="34" charset="-52"/>
              </a:rPr>
              <a:t>15 </a:t>
            </a:r>
            <a:r>
              <a:rPr lang="ru-RU" sz="1400" dirty="0">
                <a:latin typeface="a_Futurica" panose="020B0402020204020303" pitchFamily="34" charset="-52"/>
              </a:rPr>
              <a:t>- для подачи сжатого воздуха и воды с содержанием частиц </a:t>
            </a:r>
            <a:r>
              <a:rPr lang="ru-RU" sz="1400" dirty="0" smtClean="0">
                <a:latin typeface="a_Futurica" panose="020B0402020204020303" pitchFamily="34" charset="-52"/>
              </a:rPr>
              <a:t>масла</a:t>
            </a:r>
          </a:p>
          <a:p>
            <a:pPr lvl="0">
              <a:spcBef>
                <a:spcPts val="600"/>
              </a:spcBef>
              <a:buClr>
                <a:schemeClr val="accent6"/>
              </a:buClr>
            </a:pPr>
            <a:endParaRPr lang="ru-RU" sz="1400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_Futurica" panose="020B0402020204020303" pitchFamily="34" charset="-52"/>
              </a:rPr>
              <a:t>IWSL</a:t>
            </a:r>
            <a:r>
              <a:rPr lang="ru-RU" sz="1400" b="1" dirty="0">
                <a:latin typeface="a_Futurica" panose="020B0402020204020303" pitchFamily="34" charset="-52"/>
              </a:rPr>
              <a:t> – </a:t>
            </a:r>
            <a:r>
              <a:rPr lang="ru-RU" sz="1400" dirty="0">
                <a:latin typeface="a_Futurica" panose="020B0402020204020303" pitchFamily="34" charset="-52"/>
              </a:rPr>
              <a:t>для использования в строительстве, добывающей </a:t>
            </a:r>
            <a:r>
              <a:rPr lang="ru-RU" sz="1400" dirty="0" smtClean="0">
                <a:latin typeface="a_Futurica" panose="020B0402020204020303" pitchFamily="34" charset="-52"/>
              </a:rPr>
              <a:t>промышленности</a:t>
            </a:r>
          </a:p>
          <a:p>
            <a:pPr lvl="0">
              <a:spcBef>
                <a:spcPts val="600"/>
              </a:spcBef>
              <a:buClr>
                <a:schemeClr val="accent6"/>
              </a:buClr>
            </a:pPr>
            <a:endParaRPr lang="ru-RU" sz="1400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_Futurica" panose="020B0402020204020303" pitchFamily="34" charset="-52"/>
              </a:rPr>
              <a:t>MP</a:t>
            </a:r>
            <a:r>
              <a:rPr lang="ru-RU" sz="1400" b="1" dirty="0">
                <a:latin typeface="a_Futurica" panose="020B0402020204020303" pitchFamily="34" charset="-52"/>
              </a:rPr>
              <a:t> 20 </a:t>
            </a:r>
            <a:r>
              <a:rPr lang="en-US" sz="1400" b="1" dirty="0">
                <a:latin typeface="a_Futurica" panose="020B0402020204020303" pitchFamily="34" charset="-52"/>
              </a:rPr>
              <a:t>EPDM</a:t>
            </a:r>
            <a:r>
              <a:rPr lang="ru-RU" sz="1400" b="1" dirty="0">
                <a:latin typeface="a_Futurica" panose="020B0402020204020303" pitchFamily="34" charset="-52"/>
              </a:rPr>
              <a:t>-  </a:t>
            </a:r>
            <a:r>
              <a:rPr lang="ru-RU" sz="1400" dirty="0">
                <a:latin typeface="a_Futurica" panose="020B0402020204020303" pitchFamily="34" charset="-52"/>
              </a:rPr>
              <a:t>подходит для химии, </a:t>
            </a:r>
            <a:r>
              <a:rPr lang="ru-RU" sz="1400" dirty="0" smtClean="0">
                <a:latin typeface="a_Futurica" panose="020B0402020204020303" pitchFamily="34" charset="-52"/>
              </a:rPr>
              <a:t>с концентрацией </a:t>
            </a:r>
            <a:r>
              <a:rPr lang="ru-RU" sz="1400" dirty="0">
                <a:latin typeface="a_Futurica" panose="020B0402020204020303" pitchFamily="34" charset="-52"/>
              </a:rPr>
              <a:t>менее 30</a:t>
            </a:r>
            <a:r>
              <a:rPr lang="ru-RU" sz="1400" dirty="0" smtClean="0">
                <a:latin typeface="a_Futurica" panose="020B0402020204020303" pitchFamily="34" charset="-52"/>
              </a:rPr>
              <a:t>%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ru-RU" sz="1400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_Futurica" panose="020B0402020204020303" pitchFamily="34" charset="-52"/>
              </a:rPr>
              <a:t>ISF</a:t>
            </a:r>
            <a:r>
              <a:rPr lang="ru-RU" sz="1400" b="1" dirty="0">
                <a:latin typeface="a_Futurica" panose="020B0402020204020303" pitchFamily="34" charset="-52"/>
              </a:rPr>
              <a:t>5, ISF10 - </a:t>
            </a:r>
            <a:r>
              <a:rPr lang="ru-RU" sz="1400" dirty="0">
                <a:latin typeface="a_Futurica" panose="020B0402020204020303" pitchFamily="34" charset="-52"/>
              </a:rPr>
              <a:t>рукава  для водоотводных </a:t>
            </a:r>
            <a:r>
              <a:rPr lang="ru-RU" sz="1400" dirty="0" smtClean="0">
                <a:latin typeface="a_Futurica" panose="020B0402020204020303" pitchFamily="34" charset="-52"/>
              </a:rPr>
              <a:t>насосов и технической воды</a:t>
            </a:r>
            <a:endParaRPr lang="ru-RU" sz="1400" dirty="0">
              <a:latin typeface="a_Futurica" panose="020B0402020204020303" pitchFamily="34" charset="-52"/>
            </a:endParaRPr>
          </a:p>
        </p:txBody>
      </p:sp>
      <p:pic>
        <p:nvPicPr>
          <p:cNvPr id="32770" name="Picture 2" descr="G:\_Дима\RGC\Презентация\RGC Trade\Промка\Файлы для работы\ФОТО для презентации\Слайд 34. Для воды и сжатого воздуха\ufile_83362_56778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55" y="1772816"/>
            <a:ext cx="437742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P:\Рекламный Отдел\4_ЭрДжиСи-компоненты\Работа над сайтом rgc-trade.com\Промка_30.09.2014\ФОТО для презентации\ЧЕРТЕЖИ\PL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6" b="21132"/>
          <a:stretch/>
        </p:blipFill>
        <p:spPr bwMode="auto">
          <a:xfrm>
            <a:off x="648304" y="1484784"/>
            <a:ext cx="3735727" cy="96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55776" y="82527"/>
            <a:ext cx="6084168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Рукава для подачи воды и воздуха в шахтах</a:t>
            </a:r>
            <a:endParaRPr lang="ru-RU" sz="2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6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33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056" y="1268760"/>
            <a:ext cx="8456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_Futurica" panose="020B0402020204020303" pitchFamily="34" charset="-52"/>
              </a:rPr>
              <a:t>Сверхпрочные шланги из армированного текстиля предназначены для выпуска воздуха и воды в экстремальных условиях шахт, месторождений полезных ископаемых, строительных </a:t>
            </a:r>
            <a:r>
              <a:rPr lang="ru-RU" dirty="0" smtClean="0">
                <a:latin typeface="a_Futurica" panose="020B0402020204020303" pitchFamily="34" charset="-52"/>
              </a:rPr>
              <a:t>работ.</a:t>
            </a:r>
            <a:endParaRPr lang="ru-RU" dirty="0">
              <a:latin typeface="a_Futurica" panose="020B0402020204020303" pitchFamily="34" charset="-52"/>
            </a:endParaRPr>
          </a:p>
          <a:p>
            <a:r>
              <a:rPr lang="ru-RU" dirty="0">
                <a:latin typeface="a_Futurica" panose="020B0402020204020303" pitchFamily="34" charset="-52"/>
              </a:rPr>
              <a:t>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4055" y="4223913"/>
            <a:ext cx="36358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P16, P40, P100</a:t>
            </a:r>
            <a:r>
              <a:rPr lang="ru-RU" sz="1400" dirty="0">
                <a:latin typeface="a_Futurica" panose="020B0402020204020303" pitchFamily="34" charset="-52"/>
              </a:rPr>
              <a:t> - износостойкий, стойкий к влиянию озона, климата, жира, масла и морской воды, огнестойкий</a:t>
            </a:r>
          </a:p>
        </p:txBody>
      </p:sp>
      <p:pic>
        <p:nvPicPr>
          <p:cNvPr id="33794" name="Picture 2" descr="G:\_Дима\RGC\Презентация\RGC Trade\Промка\Файлы для работы\ФОТО для презентации\Слайд 35. Для шахт\3836197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58" y="2708919"/>
            <a:ext cx="4275200" cy="302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P:\Рекламный Отдел\4_ЭрДжиСи-компоненты\Работа над сайтом rgc-trade.com\Промка_30.09.2014\ФОТО для презентации\ЧЕРТЕЖИ\P1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19"/>
            <a:ext cx="3528392" cy="74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2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339752" y="82527"/>
            <a:ext cx="6804248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/>
              <a:t>Рукава </a:t>
            </a:r>
            <a:r>
              <a:rPr lang="ru-RU" sz="2200" b="1" dirty="0" smtClean="0"/>
              <a:t>для компрессоров с горячим воздухом</a:t>
            </a:r>
            <a:endParaRPr lang="ru-RU" sz="2200" dirty="0">
              <a:latin typeface="Myriad Pro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6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34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056" y="1079077"/>
            <a:ext cx="7740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_Futurica" panose="020B0402020204020303" pitchFamily="34" charset="-52"/>
              </a:rPr>
              <a:t>Легкий, среднего давления шланг для горячего воздуха предназначен для погрузки/разгрузки сыпучих </a:t>
            </a:r>
            <a:r>
              <a:rPr lang="ru-RU" dirty="0" smtClean="0">
                <a:latin typeface="a_Futurica" panose="020B0402020204020303" pitchFamily="34" charset="-52"/>
              </a:rPr>
              <a:t>материалов </a:t>
            </a:r>
            <a:r>
              <a:rPr lang="ru-RU" dirty="0">
                <a:latin typeface="a_Futurica" panose="020B0402020204020303" pitchFamily="34" charset="-52"/>
              </a:rPr>
              <a:t>в процессе пищевого производства или их транспортировки. Рукав передает поток горячего воздуха  от компрессора в бункер для хранения/грузовой отсек, что способствует продвижению вперед не расфасованных продуктов</a:t>
            </a:r>
            <a:r>
              <a:rPr lang="ru-RU" dirty="0" smtClean="0">
                <a:latin typeface="a_Futurica" panose="020B0402020204020303" pitchFamily="34" charset="-52"/>
              </a:rPr>
              <a:t>.</a:t>
            </a:r>
            <a:endParaRPr lang="ru-RU" dirty="0">
              <a:latin typeface="a_Futurica" panose="020B0402020204020303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4144" y="4365104"/>
            <a:ext cx="3779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FHKS</a:t>
            </a:r>
            <a:r>
              <a:rPr lang="ru-RU" sz="1400" dirty="0">
                <a:latin typeface="a_Futurica" panose="020B0402020204020303" pitchFamily="34" charset="-52"/>
              </a:rPr>
              <a:t> – </a:t>
            </a:r>
            <a:r>
              <a:rPr lang="ru-RU" sz="1400" dirty="0" smtClean="0">
                <a:latin typeface="a_Futurica" panose="020B0402020204020303" pitchFamily="34" charset="-52"/>
              </a:rPr>
              <a:t>атмосферостойкий</a:t>
            </a:r>
          </a:p>
          <a:p>
            <a:pPr lvl="0">
              <a:spcBef>
                <a:spcPts val="600"/>
              </a:spcBef>
              <a:buClr>
                <a:schemeClr val="accent6"/>
              </a:buClr>
            </a:pPr>
            <a:endParaRPr lang="ru-RU" sz="1400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FHKL</a:t>
            </a:r>
            <a:r>
              <a:rPr lang="ru-RU" sz="1400" dirty="0">
                <a:latin typeface="a_Futurica" panose="020B0402020204020303" pitchFamily="34" charset="-52"/>
              </a:rPr>
              <a:t> - атмосферостойкий, термостойкий, </a:t>
            </a:r>
            <a:r>
              <a:rPr lang="ru-RU" sz="1400" dirty="0" err="1">
                <a:latin typeface="a_Futurica" panose="020B0402020204020303" pitchFamily="34" charset="-52"/>
              </a:rPr>
              <a:t>озоностойкий</a:t>
            </a:r>
            <a:endParaRPr lang="ru-RU" sz="1400" dirty="0">
              <a:latin typeface="a_Futurica" panose="020B0402020204020303" pitchFamily="34" charset="-52"/>
            </a:endParaRPr>
          </a:p>
        </p:txBody>
      </p:sp>
      <p:pic>
        <p:nvPicPr>
          <p:cNvPr id="12290" name="Picture 2" descr="P:\Рекламный Отдел\4_ЭрДжиСи-компоненты\Работа над сайтом rgc-trade.com\Промка_30.09.2014\ФОТО для презентации\Слайд 37. Для компрессоров\590066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4494" r="12589" b="3836"/>
          <a:stretch/>
        </p:blipFill>
        <p:spPr bwMode="auto">
          <a:xfrm>
            <a:off x="4572256" y="2924944"/>
            <a:ext cx="4434695" cy="31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P:\Рекламный Отдел\4_ЭрДжиСи-компоненты\Работа над сайтом rgc-trade.com\Промка_30.09.2014\ФОТО для презентации\ЧЕРТЕЖИ\FHK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82" b="31836"/>
          <a:stretch/>
        </p:blipFill>
        <p:spPr bwMode="auto">
          <a:xfrm>
            <a:off x="564232" y="2780928"/>
            <a:ext cx="3719736" cy="97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18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99792" y="82527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cap="all" dirty="0"/>
              <a:t>Рукава для газовой сварки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6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35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0915" y="1268760"/>
            <a:ext cx="84115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_Futurica" panose="020B0402020204020303" pitchFamily="34" charset="-52"/>
              </a:rPr>
              <a:t>Рукава и шланги необходимы для подачи одного или нескольких горючих газов или жидкостей в смеси с кислородом в процессе газовой сварки и резке металлов</a:t>
            </a:r>
            <a:r>
              <a:rPr lang="ru-RU" dirty="0" smtClean="0">
                <a:latin typeface="a_Futurica" panose="020B0402020204020303" pitchFamily="34" charset="-52"/>
              </a:rPr>
              <a:t>.</a:t>
            </a:r>
            <a:endParaRPr lang="ru-RU" dirty="0">
              <a:latin typeface="a_Futurica" panose="020B0402020204020303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4056" y="3356992"/>
            <a:ext cx="370790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GAC -  </a:t>
            </a:r>
            <a:r>
              <a:rPr lang="ru-RU" sz="1400" dirty="0">
                <a:latin typeface="a_Futurica" panose="020B0402020204020303" pitchFamily="34" charset="-52"/>
              </a:rPr>
              <a:t>для подачи </a:t>
            </a:r>
            <a:r>
              <a:rPr lang="ru-RU" sz="1400" dirty="0" smtClean="0">
                <a:latin typeface="a_Futurica" panose="020B0402020204020303" pitchFamily="34" charset="-52"/>
              </a:rPr>
              <a:t>ацетилена</a:t>
            </a:r>
          </a:p>
          <a:p>
            <a:pPr lvl="0">
              <a:spcBef>
                <a:spcPts val="600"/>
              </a:spcBef>
              <a:buClr>
                <a:schemeClr val="accent6"/>
              </a:buClr>
            </a:pPr>
            <a:endParaRPr lang="ru-RU" sz="1400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GOX - </a:t>
            </a:r>
            <a:r>
              <a:rPr lang="ru-RU" sz="1400" dirty="0">
                <a:latin typeface="a_Futurica" panose="020B0402020204020303" pitchFamily="34" charset="-52"/>
              </a:rPr>
              <a:t>рукав для подачи </a:t>
            </a:r>
            <a:r>
              <a:rPr lang="ru-RU" sz="1400" dirty="0" smtClean="0">
                <a:latin typeface="a_Futurica" panose="020B0402020204020303" pitchFamily="34" charset="-52"/>
              </a:rPr>
              <a:t>кислорода</a:t>
            </a:r>
          </a:p>
          <a:p>
            <a:pPr lvl="0">
              <a:spcBef>
                <a:spcPts val="600"/>
              </a:spcBef>
              <a:buClr>
                <a:schemeClr val="accent6"/>
              </a:buClr>
            </a:pPr>
            <a:endParaRPr lang="ru-RU" sz="1400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TWIN – </a:t>
            </a:r>
            <a:r>
              <a:rPr lang="en-US" sz="1400" dirty="0">
                <a:latin typeface="a_Futurica" panose="020B0402020204020303" pitchFamily="34" charset="-52"/>
              </a:rPr>
              <a:t>c</a:t>
            </a:r>
            <a:r>
              <a:rPr lang="ru-RU" sz="1400" dirty="0">
                <a:latin typeface="a_Futurica" panose="020B0402020204020303" pitchFamily="34" charset="-52"/>
              </a:rPr>
              <a:t>пареные рукава, синий - рукав для подачи кислорода, красный - рукав для подачи </a:t>
            </a:r>
            <a:r>
              <a:rPr lang="ru-RU" sz="1400" dirty="0" smtClean="0">
                <a:latin typeface="a_Futurica" panose="020B0402020204020303" pitchFamily="34" charset="-52"/>
              </a:rPr>
              <a:t>ацетилена</a:t>
            </a:r>
          </a:p>
          <a:p>
            <a:pPr lvl="0">
              <a:spcBef>
                <a:spcPts val="600"/>
              </a:spcBef>
              <a:buClr>
                <a:schemeClr val="accent6"/>
              </a:buClr>
            </a:pPr>
            <a:endParaRPr lang="ru-RU" sz="1400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GWPB  -</a:t>
            </a:r>
            <a:r>
              <a:rPr lang="ru-RU" sz="1400" dirty="0">
                <a:latin typeface="a_Futurica" panose="020B0402020204020303" pitchFamily="34" charset="-52"/>
              </a:rPr>
              <a:t> рукав для подачи </a:t>
            </a:r>
            <a:r>
              <a:rPr lang="ru-RU" sz="1400" dirty="0" smtClean="0">
                <a:latin typeface="a_Futurica" panose="020B0402020204020303" pitchFamily="34" charset="-52"/>
              </a:rPr>
              <a:t>сжиженного </a:t>
            </a:r>
            <a:r>
              <a:rPr lang="ru-RU" sz="1400" dirty="0">
                <a:latin typeface="a_Futurica" panose="020B0402020204020303" pitchFamily="34" charset="-52"/>
              </a:rPr>
              <a:t>газа</a:t>
            </a:r>
          </a:p>
        </p:txBody>
      </p:sp>
      <p:pic>
        <p:nvPicPr>
          <p:cNvPr id="10" name="Picture 2" descr="G:\_Дима\RGC\Презентация\RGC Trade\Промка\Файлы для работы\ФОТО для презентации\Слайд 38. Газовая сварка\3b06bd5517d6b5dcdca2a8dad23f4ba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 b="8973"/>
          <a:stretch/>
        </p:blipFill>
        <p:spPr bwMode="auto">
          <a:xfrm>
            <a:off x="4557573" y="2132856"/>
            <a:ext cx="4059847" cy="385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P:\Рекламный Отдел\4_ЭрДжиСи-компоненты\Работа над сайтом rgc-trade.com\Промка_30.09.2014\ФОТО для презентации\ЧЕРТЕЖИ\sm_TW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8" y="2348880"/>
            <a:ext cx="2718048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99792" y="82527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cap="all" dirty="0"/>
              <a:t>Гибкий трубопровод SIGMA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3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36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4410" y="1079077"/>
            <a:ext cx="8326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_Futurica" panose="020B0402020204020303" pitchFamily="34" charset="-52"/>
              </a:rPr>
              <a:t>Трубопровод </a:t>
            </a:r>
            <a:r>
              <a:rPr lang="en-US" dirty="0">
                <a:latin typeface="a_Futurica" panose="020B0402020204020303" pitchFamily="34" charset="-52"/>
              </a:rPr>
              <a:t>SIGMA</a:t>
            </a:r>
            <a:r>
              <a:rPr lang="ru-RU" dirty="0">
                <a:latin typeface="a_Futurica" panose="020B0402020204020303" pitchFamily="34" charset="-52"/>
              </a:rPr>
              <a:t> специально разработан для </a:t>
            </a:r>
            <a:r>
              <a:rPr lang="ru-RU" dirty="0" smtClean="0">
                <a:latin typeface="a_Futurica" panose="020B0402020204020303" pitchFamily="34" charset="-52"/>
              </a:rPr>
              <a:t>транспортировки </a:t>
            </a:r>
            <a:r>
              <a:rPr lang="ru-RU" dirty="0">
                <a:latin typeface="a_Futurica" panose="020B0402020204020303" pitchFamily="34" charset="-52"/>
              </a:rPr>
              <a:t>абразивных материалов, таких как цемент, песок, щебень, гравий, известняк, мраморная крошка, фосфат, кварц, доломит, измельченное стекло, сухой смешанный корм, зерно, кора, древесная </a:t>
            </a:r>
            <a:r>
              <a:rPr lang="ru-RU" dirty="0" smtClean="0">
                <a:latin typeface="a_Futurica" panose="020B0402020204020303" pitchFamily="34" charset="-52"/>
              </a:rPr>
              <a:t>стружка </a:t>
            </a:r>
            <a:r>
              <a:rPr lang="ru-RU" dirty="0">
                <a:latin typeface="a_Futurica" panose="020B0402020204020303" pitchFamily="34" charset="-52"/>
              </a:rPr>
              <a:t>и т.п.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4410" y="3789040"/>
            <a:ext cx="3933574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FS3310 - </a:t>
            </a:r>
            <a:r>
              <a:rPr lang="ru-RU" sz="1400" dirty="0">
                <a:latin typeface="a_Futurica" panose="020B0402020204020303" pitchFamily="34" charset="-52"/>
              </a:rPr>
              <a:t> гидравлическая подача абразивных </a:t>
            </a:r>
            <a:r>
              <a:rPr lang="ru-RU" sz="1400" dirty="0" smtClean="0">
                <a:latin typeface="a_Futurica" panose="020B0402020204020303" pitchFamily="34" charset="-52"/>
              </a:rPr>
              <a:t>материалов</a:t>
            </a:r>
            <a:endParaRPr lang="ru-RU" sz="1400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FS3320 - </a:t>
            </a:r>
            <a:r>
              <a:rPr lang="ru-RU" sz="1400" dirty="0">
                <a:latin typeface="a_Futurica" panose="020B0402020204020303" pitchFamily="34" charset="-52"/>
              </a:rPr>
              <a:t>пневматическая подача абразивных </a:t>
            </a:r>
            <a:r>
              <a:rPr lang="ru-RU" sz="1400" dirty="0" smtClean="0">
                <a:latin typeface="a_Futurica" panose="020B0402020204020303" pitchFamily="34" charset="-52"/>
              </a:rPr>
              <a:t>материалов</a:t>
            </a:r>
            <a:endParaRPr lang="ru-RU" sz="1400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FS3330 - </a:t>
            </a:r>
            <a:r>
              <a:rPr lang="ru-RU" sz="1400" dirty="0" smtClean="0">
                <a:latin typeface="a_Futurica" panose="020B0402020204020303" pitchFamily="34" charset="-52"/>
              </a:rPr>
              <a:t>химические </a:t>
            </a:r>
            <a:r>
              <a:rPr lang="ru-RU" sz="1400" dirty="0">
                <a:latin typeface="a_Futurica" panose="020B0402020204020303" pitchFamily="34" charset="-52"/>
              </a:rPr>
              <a:t>агрессивные </a:t>
            </a:r>
            <a:r>
              <a:rPr lang="ru-RU" sz="1400" dirty="0" smtClean="0">
                <a:latin typeface="a_Futurica" panose="020B0402020204020303" pitchFamily="34" charset="-52"/>
              </a:rPr>
              <a:t>вещества</a:t>
            </a:r>
            <a:endParaRPr lang="ru-RU" sz="1400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FS3340 - </a:t>
            </a:r>
            <a:r>
              <a:rPr lang="ru-RU" sz="1400" dirty="0">
                <a:latin typeface="a_Futurica" panose="020B0402020204020303" pitchFamily="34" charset="-52"/>
              </a:rPr>
              <a:t>пищевая промышленность </a:t>
            </a:r>
          </a:p>
        </p:txBody>
      </p:sp>
      <p:pic>
        <p:nvPicPr>
          <p:cNvPr id="14338" name="Picture 2" descr="P:\Рекламный Отдел\4_ЭрДжиСи-компоненты\Работа над сайтом rgc-trade.com\Промка_30.09.2014\Cлайд 38. Гибкий трубопровод SIGM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" y="2678125"/>
            <a:ext cx="3635896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:\_Дима\RGC\Презентация\RGC Trade\Промка\Файлы для работы\ФОТО для презентации\Слайд 39. Сигма\p20130531193321-semperit_sigm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55" y="2678125"/>
            <a:ext cx="4248217" cy="294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99792" y="82527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Вакуумный рукав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37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055" y="1340768"/>
            <a:ext cx="8432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_Futurica" panose="020B0402020204020303" pitchFamily="34" charset="-52"/>
              </a:rPr>
              <a:t>Вакуумный рукав очень </a:t>
            </a:r>
            <a:r>
              <a:rPr lang="ru-RU" dirty="0" smtClean="0">
                <a:latin typeface="a_Futurica" panose="020B0402020204020303" pitchFamily="34" charset="-52"/>
              </a:rPr>
              <a:t>гибкий </a:t>
            </a:r>
            <a:r>
              <a:rPr lang="ru-RU" dirty="0">
                <a:latin typeface="a_Futurica" panose="020B0402020204020303" pitchFamily="34" charset="-52"/>
              </a:rPr>
              <a:t>и легкий в работе. Им очень просто манипулировать одному человеку. </a:t>
            </a:r>
            <a:r>
              <a:rPr lang="ru-RU" dirty="0" smtClean="0">
                <a:latin typeface="a_Futurica" panose="020B0402020204020303" pitchFamily="34" charset="-52"/>
              </a:rPr>
              <a:t>Предназначен для всасывания абразивных материалов. Выдерживает стекло</a:t>
            </a:r>
            <a:r>
              <a:rPr lang="ru-RU" dirty="0">
                <a:latin typeface="a_Futurica" panose="020B0402020204020303" pitchFamily="34" charset="-52"/>
              </a:rPr>
              <a:t>, гравий, цемент, гипс</a:t>
            </a:r>
            <a:r>
              <a:rPr lang="ru-RU" dirty="0" smtClean="0">
                <a:latin typeface="a_Futurica" panose="020B0402020204020303" pitchFamily="34" charset="-52"/>
              </a:rPr>
              <a:t>.</a:t>
            </a:r>
            <a:endParaRPr lang="ru-RU" dirty="0">
              <a:latin typeface="a_Futurica" panose="020B0402020204020303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854" y="3573016"/>
            <a:ext cx="3754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/>
              <a:t>OND </a:t>
            </a:r>
            <a:r>
              <a:rPr lang="en-US" sz="1400" b="1" dirty="0" smtClean="0"/>
              <a:t>ABR/CUST</a:t>
            </a:r>
            <a:r>
              <a:rPr lang="ru-RU" sz="1400" b="1" dirty="0" smtClean="0">
                <a:latin typeface="a_Futurica"/>
              </a:rPr>
              <a:t> – </a:t>
            </a:r>
            <a:r>
              <a:rPr lang="ru-RU" sz="1400" dirty="0" smtClean="0">
                <a:latin typeface="a_Futurica"/>
              </a:rPr>
              <a:t>вакуумный рукав с </a:t>
            </a:r>
            <a:r>
              <a:rPr lang="ru-RU" sz="1400" dirty="0" err="1" smtClean="0">
                <a:latin typeface="a_Futurica"/>
              </a:rPr>
              <a:t>абразивостойким</a:t>
            </a:r>
            <a:r>
              <a:rPr lang="ru-RU" sz="1400" dirty="0" smtClean="0">
                <a:latin typeface="a_Futurica"/>
              </a:rPr>
              <a:t> внутренним слоем</a:t>
            </a:r>
            <a:endParaRPr lang="ru-RU" sz="1400" dirty="0">
              <a:latin typeface="a_Futurica"/>
            </a:endParaRPr>
          </a:p>
        </p:txBody>
      </p:sp>
      <p:pic>
        <p:nvPicPr>
          <p:cNvPr id="15363" name="Picture 3" descr="P:\Рекламный Отдел\4_ЭрДжиСи-компоненты\Работа над сайтом rgc-trade.com\Промка_30.09.2014\ФОТО для презентации\ЧЕРТЕЖИ\вакуумный рукав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5" y="2585283"/>
            <a:ext cx="3466082" cy="6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P:\Рекламный Отдел\4_ЭрДжиСи-компоненты\Работа над сайтом rgc-trade.com\Промка_30.09.2014\ФОТО для презентации\ЧЕРТЕЖИ\communal_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85283"/>
            <a:ext cx="3573024" cy="3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90989" y="4653136"/>
            <a:ext cx="3911030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latin typeface="a_Futurica" panose="020B0402020204020303" pitchFamily="34" charset="-52"/>
              </a:rPr>
              <a:t>Используется для </a:t>
            </a:r>
            <a:r>
              <a:rPr lang="en-US" sz="1400" dirty="0" smtClean="0">
                <a:latin typeface="a_Futurica" panose="020B0402020204020303" pitchFamily="34" charset="-52"/>
              </a:rPr>
              <a:t> </a:t>
            </a:r>
            <a:r>
              <a:rPr lang="ru-RU" sz="1400" dirty="0" smtClean="0">
                <a:latin typeface="a_Futurica" panose="020B0402020204020303" pitchFamily="34" charset="-52"/>
              </a:rPr>
              <a:t>уборк</a:t>
            </a:r>
            <a:r>
              <a:rPr lang="ru-RU" sz="1400" dirty="0">
                <a:latin typeface="a_Futurica" panose="020B0402020204020303" pitchFamily="34" charset="-52"/>
              </a:rPr>
              <a:t>и</a:t>
            </a:r>
            <a:r>
              <a:rPr lang="ru-RU" sz="1400" dirty="0" smtClean="0">
                <a:latin typeface="a_Futurica" panose="020B0402020204020303" pitchFamily="34" charset="-52"/>
              </a:rPr>
              <a:t> </a:t>
            </a:r>
            <a:r>
              <a:rPr lang="ru-RU" sz="1400" dirty="0">
                <a:latin typeface="a_Futurica" panose="020B0402020204020303" pitchFamily="34" charset="-52"/>
              </a:rPr>
              <a:t>щебня, почвы </a:t>
            </a:r>
            <a:r>
              <a:rPr lang="ru-RU" sz="1400" dirty="0" smtClean="0">
                <a:latin typeface="a_Futurica" panose="020B0402020204020303" pitchFamily="34" charset="-52"/>
              </a:rPr>
              <a:t>без </a:t>
            </a:r>
            <a:r>
              <a:rPr lang="ru-RU" sz="1400" dirty="0">
                <a:latin typeface="a_Futurica" panose="020B0402020204020303" pitchFamily="34" charset="-52"/>
              </a:rPr>
              <a:t>повреждения </a:t>
            </a:r>
            <a:r>
              <a:rPr lang="ru-RU" sz="1400" dirty="0" smtClean="0">
                <a:latin typeface="a_Futurica" panose="020B0402020204020303" pitchFamily="34" charset="-52"/>
              </a:rPr>
              <a:t>инженерных сетей</a:t>
            </a:r>
            <a:r>
              <a:rPr lang="en-US" sz="1400" dirty="0" smtClean="0">
                <a:latin typeface="a_Futurica" panose="020B0402020204020303" pitchFamily="34" charset="-52"/>
              </a:rPr>
              <a:t>;</a:t>
            </a:r>
            <a:r>
              <a:rPr lang="ru-RU" sz="1400" dirty="0" smtClean="0">
                <a:latin typeface="a_Futurica" panose="020B0402020204020303" pitchFamily="34" charset="-52"/>
              </a:rPr>
              <a:t> очистке дренажных каналов и канализационных трубопроводов</a:t>
            </a:r>
            <a:r>
              <a:rPr lang="en-US" sz="1400" dirty="0" smtClean="0">
                <a:latin typeface="a_Futurica" panose="020B0402020204020303" pitchFamily="34" charset="-52"/>
              </a:rPr>
              <a:t>;</a:t>
            </a:r>
            <a:r>
              <a:rPr lang="en-US" sz="1400" dirty="0">
                <a:latin typeface="a_Futurica" panose="020B0402020204020303" pitchFamily="34" charset="-52"/>
              </a:rPr>
              <a:t> </a:t>
            </a:r>
            <a:r>
              <a:rPr lang="ru-RU" sz="1400" dirty="0" smtClean="0">
                <a:latin typeface="a_Futurica" panose="020B0402020204020303" pitchFamily="34" charset="-52"/>
              </a:rPr>
              <a:t>уборке </a:t>
            </a:r>
            <a:r>
              <a:rPr lang="ru-RU" sz="1400" dirty="0">
                <a:latin typeface="a_Futurica" panose="020B0402020204020303" pitchFamily="34" charset="-52"/>
              </a:rPr>
              <a:t>последствий экологических </a:t>
            </a:r>
            <a:r>
              <a:rPr lang="ru-RU" sz="1400" dirty="0" smtClean="0">
                <a:latin typeface="a_Futurica" panose="020B0402020204020303" pitchFamily="34" charset="-52"/>
              </a:rPr>
              <a:t>аварий  </a:t>
            </a:r>
            <a:r>
              <a:rPr lang="ru-RU" sz="1400" dirty="0">
                <a:latin typeface="a_Futurica" panose="020B0402020204020303" pitchFamily="34" charset="-52"/>
              </a:rPr>
              <a:t>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99792" y="82527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cap="all" dirty="0"/>
              <a:t>Рукава ГОСТ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38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9" y="1548094"/>
            <a:ext cx="39604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latin typeface="a_Futurica" panose="020B0402020204020303" pitchFamily="34" charset="-52"/>
              </a:rPr>
              <a:t>«</a:t>
            </a:r>
            <a:r>
              <a:rPr lang="ru-RU" sz="1400" b="1" dirty="0" err="1">
                <a:latin typeface="a_Futurica" panose="020B0402020204020303" pitchFamily="34" charset="-52"/>
              </a:rPr>
              <a:t>ЭрДжиСи</a:t>
            </a:r>
            <a:r>
              <a:rPr lang="ru-RU" sz="1400" b="1" dirty="0">
                <a:latin typeface="a_Futurica" panose="020B0402020204020303" pitchFamily="34" charset="-52"/>
              </a:rPr>
              <a:t>-трейд» </a:t>
            </a:r>
            <a:r>
              <a:rPr lang="ru-RU" sz="1400" dirty="0">
                <a:latin typeface="a_Futurica" panose="020B0402020204020303" pitchFamily="34" charset="-52"/>
              </a:rPr>
              <a:t>поставляет Рукава ГОСТ: </a:t>
            </a:r>
            <a:endParaRPr lang="ru-RU" sz="1400" dirty="0" smtClean="0">
              <a:latin typeface="a_Futurica" panose="020B0402020204020303" pitchFamily="34" charset="-52"/>
            </a:endParaRPr>
          </a:p>
          <a:p>
            <a:pPr>
              <a:spcBef>
                <a:spcPts val="600"/>
              </a:spcBef>
            </a:pPr>
            <a:endParaRPr lang="ru-RU" sz="1400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_Futurica" panose="020B0402020204020303" pitchFamily="34" charset="-52"/>
              </a:rPr>
              <a:t>Напорно-всасывающие рукава ГОСТ 5398-76 для нефтепродуктов, технической воды, кислот и </a:t>
            </a:r>
            <a:r>
              <a:rPr lang="ru-RU" sz="1400" dirty="0" smtClean="0">
                <a:latin typeface="a_Futurica" panose="020B0402020204020303" pitchFamily="34" charset="-52"/>
              </a:rPr>
              <a:t>щелочей</a:t>
            </a:r>
            <a:endParaRPr lang="en-US" sz="1400" dirty="0" smtClean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ru-RU" sz="1400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_Futurica" panose="020B0402020204020303" pitchFamily="34" charset="-52"/>
              </a:rPr>
              <a:t>Рукава напорные с текстильным каркасом ГОСТ 18698-79  для нефтепродуктов, горячей воды, воздуха, абразивных </a:t>
            </a:r>
            <a:r>
              <a:rPr lang="ru-RU" sz="1400" dirty="0" smtClean="0">
                <a:latin typeface="a_Futurica" panose="020B0402020204020303" pitchFamily="34" charset="-52"/>
              </a:rPr>
              <a:t>сред</a:t>
            </a:r>
            <a:endParaRPr lang="en-US" sz="1400" dirty="0" smtClean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ru-RU" sz="1400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_Futurica" panose="020B0402020204020303" pitchFamily="34" charset="-52"/>
              </a:rPr>
              <a:t>Рукав универсальный ГОСТ </a:t>
            </a:r>
            <a:r>
              <a:rPr lang="ru-RU" sz="1400" dirty="0" smtClean="0">
                <a:latin typeface="a_Futurica" panose="020B0402020204020303" pitchFamily="34" charset="-52"/>
              </a:rPr>
              <a:t>10362-76</a:t>
            </a:r>
            <a:endParaRPr lang="en-US" sz="1400" dirty="0" smtClean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ru-RU" sz="1400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_Futurica" panose="020B0402020204020303" pitchFamily="34" charset="-52"/>
              </a:rPr>
              <a:t>Рукав напорный с нитяной оплеткой ТУ 38-605157-89 для пара, горячей воды, воздуха</a:t>
            </a:r>
          </a:p>
        </p:txBody>
      </p:sp>
      <p:pic>
        <p:nvPicPr>
          <p:cNvPr id="2050" name="Picture 2" descr="C:\Users\EPetuhova\Pictures\Рукава ГОС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97673"/>
            <a:ext cx="3499882" cy="349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99792" y="82527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cap="all" dirty="0" smtClean="0"/>
              <a:t>П</a:t>
            </a:r>
            <a:r>
              <a:rPr lang="ru-RU" sz="2400" b="1" dirty="0" smtClean="0"/>
              <a:t>очему «ЭрДжиСи-трейд»?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39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824" y="1435996"/>
            <a:ext cx="427077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 smtClean="0">
                <a:latin typeface="a_Futurica" panose="020B0402020204020303" pitchFamily="34" charset="-52"/>
              </a:rPr>
              <a:t>Преимущества работы с нами:</a:t>
            </a:r>
          </a:p>
          <a:p>
            <a:pPr>
              <a:spcBef>
                <a:spcPts val="600"/>
              </a:spcBef>
            </a:pPr>
            <a:endParaRPr lang="ru-RU" b="1" dirty="0" smtClean="0">
              <a:latin typeface="a_Futurica" panose="020B0402020204020303" pitchFamily="34" charset="-52"/>
            </a:endParaRP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a_Futurica" charset="-52"/>
              </a:rPr>
              <a:t>Высокое качество и широкий ассортимент</a:t>
            </a:r>
            <a:endParaRPr lang="ru-RU" sz="1600" dirty="0">
              <a:latin typeface="a_Futurica" charset="-52"/>
            </a:endParaRP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a_Futurica" charset="-52"/>
              </a:rPr>
              <a:t>Профессиональная </a:t>
            </a:r>
            <a:r>
              <a:rPr lang="ru-RU" sz="1600" dirty="0">
                <a:latin typeface="a_Futurica" charset="-52"/>
              </a:rPr>
              <a:t>информационная поддержка и техническая помощь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a_Futurica" charset="-52"/>
              </a:rPr>
              <a:t>Собственный склад в городе Люберцы, Московская область 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a_Futurica" charset="-52"/>
              </a:rPr>
              <a:t>Индивидуальный </a:t>
            </a:r>
            <a:r>
              <a:rPr lang="ru-RU" sz="1600" dirty="0">
                <a:latin typeface="a_Futurica" charset="-52"/>
              </a:rPr>
              <a:t>подход к каждому  клиенту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a_Futurica" charset="-52"/>
              </a:rPr>
              <a:t>Оптовые и </a:t>
            </a:r>
            <a:r>
              <a:rPr lang="ru-RU" sz="1600" dirty="0">
                <a:latin typeface="a_Futurica" charset="-52"/>
              </a:rPr>
              <a:t>розничные </a:t>
            </a:r>
            <a:r>
              <a:rPr lang="ru-RU" sz="1600" dirty="0" smtClean="0">
                <a:latin typeface="a_Futurica" charset="-52"/>
              </a:rPr>
              <a:t>продажи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a_Futurica" charset="-52"/>
              </a:rPr>
              <a:t>Региональное присутствие: филиалы в Москве, Калуге, Екатеринбурге, Нижнем Новгороде</a:t>
            </a:r>
            <a:endParaRPr lang="ru-RU" sz="1600" dirty="0">
              <a:latin typeface="a_Futurica" charset="-52"/>
            </a:endParaRPr>
          </a:p>
          <a:p>
            <a:pPr>
              <a:spcBef>
                <a:spcPts val="600"/>
              </a:spcBef>
            </a:pPr>
            <a:endParaRPr lang="ru-RU" sz="1600" dirty="0">
              <a:latin typeface="a_Futurica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1026" name="Picture 2" descr="C:\Users\JUhacheva\Desktop\фото пром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83" y="1556793"/>
            <a:ext cx="420169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1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99792" y="82527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Методы производства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3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4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 Box 1033"/>
          <p:cNvSpPr txBox="1">
            <a:spLocks noChangeArrowheads="1"/>
          </p:cNvSpPr>
          <p:nvPr/>
        </p:nvSpPr>
        <p:spPr bwMode="auto">
          <a:xfrm>
            <a:off x="539552" y="4857945"/>
            <a:ext cx="4167387" cy="10746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ru-RU" sz="1600" b="1" dirty="0" smtClean="0">
                <a:latin typeface="a_Futurica"/>
              </a:rPr>
              <a:t>Особенности исполнения</a:t>
            </a:r>
            <a:r>
              <a:rPr lang="de-DE" sz="1600" b="1" dirty="0" smtClean="0"/>
              <a:t>:</a:t>
            </a:r>
            <a:endParaRPr lang="de-DE" sz="1600" b="1" dirty="0"/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_Futurica"/>
              </a:rPr>
              <a:t>гладкая </a:t>
            </a:r>
            <a:r>
              <a:rPr lang="ru-RU" sz="1600" dirty="0">
                <a:latin typeface="a_Futurica"/>
              </a:rPr>
              <a:t>поверхность</a:t>
            </a:r>
            <a:endParaRPr lang="de-DE" sz="1600" dirty="0"/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_Futurica"/>
              </a:rPr>
              <a:t>внутренний </a:t>
            </a:r>
            <a:r>
              <a:rPr lang="ru-RU" sz="1600" dirty="0">
                <a:latin typeface="a_Futurica"/>
              </a:rPr>
              <a:t>диаметр до </a:t>
            </a:r>
            <a:r>
              <a:rPr lang="ru-RU" sz="1600" dirty="0" smtClean="0">
                <a:latin typeface="a_Futurica"/>
              </a:rPr>
              <a:t>25 мм</a:t>
            </a:r>
            <a:endParaRPr lang="de-DE" sz="1600" dirty="0"/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_Futurica"/>
              </a:rPr>
              <a:t>максимальная </a:t>
            </a:r>
            <a:r>
              <a:rPr lang="ru-RU" sz="1600" dirty="0">
                <a:latin typeface="a_Futurica"/>
              </a:rPr>
              <a:t>длина до </a:t>
            </a:r>
            <a:r>
              <a:rPr lang="ru-RU" sz="1600" dirty="0" smtClean="0">
                <a:latin typeface="a_Futurica"/>
              </a:rPr>
              <a:t>200 м</a:t>
            </a:r>
            <a:endParaRPr lang="de-DE" sz="1600" dirty="0"/>
          </a:p>
        </p:txBody>
      </p:sp>
      <p:sp>
        <p:nvSpPr>
          <p:cNvPr id="15" name="Text Box 1035"/>
          <p:cNvSpPr txBox="1">
            <a:spLocks noChangeArrowheads="1"/>
          </p:cNvSpPr>
          <p:nvPr/>
        </p:nvSpPr>
        <p:spPr bwMode="auto">
          <a:xfrm>
            <a:off x="4788024" y="4874627"/>
            <a:ext cx="4427446" cy="10746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ru-RU" sz="1600" b="1" dirty="0" smtClean="0">
                <a:latin typeface="a_Futurica"/>
              </a:rPr>
              <a:t>Особенности исполнения</a:t>
            </a:r>
            <a:r>
              <a:rPr lang="de-DE" sz="1600" b="1" dirty="0" smtClean="0"/>
              <a:t> </a:t>
            </a:r>
            <a:r>
              <a:rPr lang="de-DE" sz="1600" b="1" dirty="0"/>
              <a:t>: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_Futurica"/>
              </a:rPr>
              <a:t>поверхность </a:t>
            </a:r>
            <a:r>
              <a:rPr lang="ru-RU" sz="1600" dirty="0">
                <a:latin typeface="a_Futurica"/>
              </a:rPr>
              <a:t>с оттиском </a:t>
            </a:r>
            <a:r>
              <a:rPr lang="ru-RU" sz="1600" dirty="0" smtClean="0">
                <a:latin typeface="a_Futurica"/>
              </a:rPr>
              <a:t>ткани</a:t>
            </a:r>
            <a:endParaRPr lang="ru-RU" sz="1600" dirty="0"/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_Futurica"/>
              </a:rPr>
              <a:t>внутренний </a:t>
            </a:r>
            <a:r>
              <a:rPr lang="ru-RU" sz="1600" dirty="0">
                <a:latin typeface="a_Futurica"/>
              </a:rPr>
              <a:t>диаметр до </a:t>
            </a:r>
            <a:r>
              <a:rPr lang="ru-RU" sz="1600" dirty="0" smtClean="0">
                <a:latin typeface="a_Futurica"/>
              </a:rPr>
              <a:t>600 мм</a:t>
            </a:r>
            <a:endParaRPr lang="ru-RU" sz="1600" dirty="0"/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_Futurica"/>
              </a:rPr>
              <a:t>максимальная </a:t>
            </a:r>
            <a:r>
              <a:rPr lang="ru-RU" sz="1600" dirty="0">
                <a:latin typeface="a_Futurica"/>
              </a:rPr>
              <a:t>длина </a:t>
            </a:r>
            <a:r>
              <a:rPr lang="ru-RU" sz="1600" dirty="0" smtClean="0">
                <a:latin typeface="a_Futurica"/>
              </a:rPr>
              <a:t>40 м</a:t>
            </a:r>
            <a:endParaRPr lang="de-DE" sz="1600" dirty="0"/>
          </a:p>
        </p:txBody>
      </p:sp>
      <p:sp>
        <p:nvSpPr>
          <p:cNvPr id="16" name="Text Box 1045"/>
          <p:cNvSpPr txBox="1">
            <a:spLocks noChangeArrowheads="1"/>
          </p:cNvSpPr>
          <p:nvPr/>
        </p:nvSpPr>
        <p:spPr bwMode="auto">
          <a:xfrm>
            <a:off x="539552" y="3081054"/>
            <a:ext cx="3528392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err="1" smtClean="0">
                <a:latin typeface="a_Futurica"/>
              </a:rPr>
              <a:t>Бездорновое</a:t>
            </a:r>
            <a:r>
              <a:rPr lang="ru-RU" sz="1600" dirty="0" smtClean="0">
                <a:latin typeface="a_Futurica"/>
              </a:rPr>
              <a:t> изготовление</a:t>
            </a:r>
            <a:endParaRPr lang="de-DE" sz="1600" dirty="0"/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_Futurica"/>
              </a:rPr>
              <a:t>Изготовление на гибком дорне</a:t>
            </a:r>
            <a:endParaRPr lang="de-DE" sz="1600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437371152"/>
              </p:ext>
            </p:extLst>
          </p:nvPr>
        </p:nvGraphicFramePr>
        <p:xfrm>
          <a:off x="1691680" y="1293575"/>
          <a:ext cx="6047362" cy="3350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99792" y="82527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Контакты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5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40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88081"/>
            <a:ext cx="9143999" cy="450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1357290" y="71438"/>
            <a:ext cx="6500858" cy="71435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509690" y="223838"/>
            <a:ext cx="6500858" cy="71435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-11693"/>
            <a:ext cx="9143490" cy="107907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99792" y="70834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Ассортимент промышленных рукавов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6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5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G:\_Дима\RGC\Презентация\RGC Trade\Промка\Файлы для работы\ФОТО для презентации\Слайд 3. Ассортимент\semperit02-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19" y="1268760"/>
            <a:ext cx="4352524" cy="449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792" y="1196752"/>
            <a:ext cx="4086200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Пищевые рукава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Рукава абразивные</a:t>
            </a:r>
          </a:p>
          <a:p>
            <a:pPr marL="285750" lvl="0" indent="-285750" algn="just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Рукава </a:t>
            </a:r>
            <a:r>
              <a:rPr lang="ru-RU" dirty="0" err="1">
                <a:latin typeface="a_Futurica" panose="020B0402020204020303" pitchFamily="34" charset="-52"/>
              </a:rPr>
              <a:t>маслобензостойкие</a:t>
            </a:r>
            <a:endParaRPr lang="ru-RU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Рукава для автомобилей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a_Futurica" panose="020B0402020204020303" pitchFamily="34" charset="-52"/>
              </a:rPr>
              <a:t>Рукава </a:t>
            </a:r>
            <a:r>
              <a:rPr lang="ru-RU" dirty="0">
                <a:latin typeface="a_Futurica" panose="020B0402020204020303" pitchFamily="34" charset="-52"/>
              </a:rPr>
              <a:t>для пара и горячей воды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Рукава для химии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Рукава для коммунальных машин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Рукава для </a:t>
            </a:r>
            <a:r>
              <a:rPr lang="ru-RU" dirty="0" smtClean="0">
                <a:latin typeface="a_Futurica" panose="020B0402020204020303" pitchFamily="34" charset="-52"/>
              </a:rPr>
              <a:t>многостороннего применения</a:t>
            </a:r>
            <a:endParaRPr lang="ru-RU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Рукава для газовой сварки 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Гибкий трубопровод SIGMA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Вакуумный рукав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_Futurica" panose="020B0402020204020303" pitchFamily="34" charset="-52"/>
              </a:rPr>
              <a:t>Рукава ГОСТ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99792" y="82527"/>
            <a:ext cx="5940152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cap="all" dirty="0"/>
              <a:t>Пищевые рукава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8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6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G:\_Дима\RGC\Презентация\RGC Trade\Промка\Файлы для работы\ФОТО для презентации\Слайд 6. Рукава пищевые\reta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932" y="2636912"/>
            <a:ext cx="366239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1902" y="1092752"/>
            <a:ext cx="8648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_Futurica" panose="020B0402020204020303" pitchFamily="34" charset="-52"/>
              </a:rPr>
              <a:t>Рукава </a:t>
            </a:r>
            <a:r>
              <a:rPr lang="ru-RU" sz="1600" dirty="0" smtClean="0">
                <a:latin typeface="a_Futurica" panose="020B0402020204020303" pitchFamily="34" charset="-52"/>
              </a:rPr>
              <a:t>для </a:t>
            </a:r>
            <a:r>
              <a:rPr lang="ru-RU" sz="1600" dirty="0">
                <a:latin typeface="a_Futurica" panose="020B0402020204020303" pitchFamily="34" charset="-52"/>
              </a:rPr>
              <a:t>пищи и напитков предназначены для транспортировки пищевых продуктов:  питьевой воды, молока, пива, сока, сыпучих продуктов, зерна, муки. </a:t>
            </a:r>
            <a:r>
              <a:rPr lang="ru-RU" sz="1600" dirty="0" smtClean="0">
                <a:latin typeface="a_Futurica" panose="020B0402020204020303" pitchFamily="34" charset="-52"/>
              </a:rPr>
              <a:t>Применяются </a:t>
            </a:r>
            <a:r>
              <a:rPr lang="ru-RU" sz="1600" dirty="0">
                <a:latin typeface="a_Futurica" panose="020B0402020204020303" pitchFamily="34" charset="-52"/>
              </a:rPr>
              <a:t>на линиях розлива и приемки пищевых продуктов, в пищевых насосах, дозаторах, фильтрах, гомогенизаторах, </a:t>
            </a:r>
            <a:r>
              <a:rPr lang="ru-RU" sz="1600" dirty="0" smtClean="0">
                <a:latin typeface="a_Futurica" panose="020B0402020204020303" pitchFamily="34" charset="-52"/>
              </a:rPr>
              <a:t>при упаковке и фасовке, </a:t>
            </a:r>
            <a:r>
              <a:rPr lang="ru-RU" sz="1600" dirty="0">
                <a:latin typeface="a_Futurica" panose="020B0402020204020303" pitchFamily="34" charset="-52"/>
              </a:rPr>
              <a:t>на  </a:t>
            </a:r>
            <a:r>
              <a:rPr lang="ru-RU" sz="1600" dirty="0" err="1">
                <a:latin typeface="a_Futurica" panose="020B0402020204020303" pitchFamily="34" charset="-52"/>
              </a:rPr>
              <a:t>спиртовозах</a:t>
            </a:r>
            <a:r>
              <a:rPr lang="ru-RU" sz="1600" dirty="0">
                <a:latin typeface="a_Futurica" panose="020B0402020204020303" pitchFamily="34" charset="-52"/>
              </a:rPr>
              <a:t> и молоковозах.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399898"/>
            <a:ext cx="52565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latin typeface="a_Futurica" panose="020B0402020204020303" pitchFamily="34" charset="-52"/>
              </a:rPr>
              <a:t>«ЭрДжиСи-трейд» поставляет</a:t>
            </a:r>
            <a:r>
              <a:rPr lang="ru-RU" sz="1600" b="1" dirty="0" smtClean="0">
                <a:latin typeface="a_Futurica" panose="020B0402020204020303" pitchFamily="34" charset="-52"/>
              </a:rPr>
              <a:t>:</a:t>
            </a:r>
          </a:p>
          <a:p>
            <a:pPr>
              <a:spcBef>
                <a:spcPts val="600"/>
              </a:spcBef>
            </a:pPr>
            <a:endParaRPr lang="ru-RU" sz="1600" b="1" dirty="0" smtClean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_Futurica" panose="020B0402020204020303" pitchFamily="34" charset="-52"/>
              </a:rPr>
              <a:t>Рукава </a:t>
            </a:r>
            <a:r>
              <a:rPr lang="ru-RU" sz="1600" dirty="0">
                <a:latin typeface="a_Futurica" panose="020B0402020204020303" pitchFamily="34" charset="-52"/>
              </a:rPr>
              <a:t>для напитков и </a:t>
            </a:r>
            <a:r>
              <a:rPr lang="ru-RU" sz="1600" dirty="0" smtClean="0">
                <a:latin typeface="a_Futurica" panose="020B0402020204020303" pitchFamily="34" charset="-52"/>
              </a:rPr>
              <a:t>алкогольных </a:t>
            </a:r>
            <a:r>
              <a:rPr lang="ru-RU" sz="1600" dirty="0">
                <a:latin typeface="a_Futurica" panose="020B0402020204020303" pitchFamily="34" charset="-52"/>
              </a:rPr>
              <a:t>продуктов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_Futurica" panose="020B0402020204020303" pitchFamily="34" charset="-52"/>
              </a:rPr>
              <a:t>Рукава для молочных и жиросодержащих </a:t>
            </a:r>
            <a:r>
              <a:rPr lang="ru-RU" sz="1600" dirty="0" smtClean="0">
                <a:latin typeface="a_Futurica" panose="020B0402020204020303" pitchFamily="34" charset="-52"/>
              </a:rPr>
              <a:t>продуктов</a:t>
            </a:r>
            <a:endParaRPr lang="ru-RU" sz="1600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_Futurica" panose="020B0402020204020303" pitchFamily="34" charset="-52"/>
              </a:rPr>
              <a:t>Рукава для сухих продуктов </a:t>
            </a:r>
            <a:r>
              <a:rPr lang="ru-RU" sz="1600" dirty="0" smtClean="0">
                <a:latin typeface="a_Futurica" panose="020B0402020204020303" pitchFamily="34" charset="-52"/>
              </a:rPr>
              <a:t>питания</a:t>
            </a:r>
            <a:endParaRPr lang="ru-RU" sz="1600" dirty="0">
              <a:latin typeface="a_Futurica" panose="020B0402020204020303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684" y="4769857"/>
            <a:ext cx="4618355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chemeClr val="accent6"/>
              </a:buClr>
            </a:pPr>
            <a:r>
              <a:rPr lang="ru-RU" sz="1600" dirty="0" smtClean="0">
                <a:latin typeface="a_Futurica" panose="020B0402020204020303" pitchFamily="34" charset="-52"/>
              </a:rPr>
              <a:t>Изготовлены из материалов</a:t>
            </a:r>
            <a:r>
              <a:rPr lang="ru-RU" sz="1600" dirty="0">
                <a:latin typeface="a_Futurica" panose="020B0402020204020303" pitchFamily="34" charset="-52"/>
              </a:rPr>
              <a:t>, которые не придают вкус или запах, не подвергаются воздействию бактерий и </a:t>
            </a:r>
            <a:r>
              <a:rPr lang="ru-RU" sz="1600" dirty="0" smtClean="0">
                <a:latin typeface="a_Futurica" panose="020B0402020204020303" pitchFamily="34" charset="-52"/>
              </a:rPr>
              <a:t>микроорганизмов, не </a:t>
            </a:r>
            <a:r>
              <a:rPr lang="ru-RU" sz="1600" dirty="0">
                <a:latin typeface="a_Futurica" panose="020B0402020204020303" pitchFamily="34" charset="-52"/>
              </a:rPr>
              <a:t>выделяют вредных веществ в процессе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83768" y="82527"/>
            <a:ext cx="6552728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Рукава для напитков и алкогольных продуктов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4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7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019" y="1268760"/>
            <a:ext cx="8485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_Futurica" panose="020B0402020204020303" pitchFamily="34" charset="-52"/>
              </a:rPr>
              <a:t>Рукава и шланги для напитков </a:t>
            </a:r>
            <a:r>
              <a:rPr lang="ru-RU" dirty="0" smtClean="0">
                <a:latin typeface="a_Futurica" panose="020B0402020204020303" pitchFamily="34" charset="-52"/>
              </a:rPr>
              <a:t>используются </a:t>
            </a:r>
            <a:r>
              <a:rPr lang="ru-RU" dirty="0">
                <a:latin typeface="a_Futurica" panose="020B0402020204020303" pitchFamily="34" charset="-52"/>
              </a:rPr>
              <a:t>в пищевой промышленности для транспортировки пива, соков, спирта, питьевой воды, фруктовых пюре, </a:t>
            </a:r>
            <a:r>
              <a:rPr lang="ru-RU" dirty="0" smtClean="0">
                <a:latin typeface="a_Futurica" panose="020B0402020204020303" pitchFamily="34" charset="-52"/>
              </a:rPr>
              <a:t>детского питания, </a:t>
            </a:r>
            <a:r>
              <a:rPr lang="ru-RU" dirty="0">
                <a:latin typeface="a_Futurica" panose="020B0402020204020303" pitchFamily="34" charset="-52"/>
              </a:rPr>
              <a:t>газированных напитков.</a:t>
            </a:r>
          </a:p>
          <a:p>
            <a:pPr lvl="0" algn="just"/>
            <a:endParaRPr lang="ru-RU" b="1" dirty="0" smtClean="0">
              <a:latin typeface="a_Futurica" panose="020B0402020204020303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019" y="4248090"/>
            <a:ext cx="41665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LM1 / LM1S</a:t>
            </a:r>
            <a:r>
              <a:rPr lang="ru-RU" sz="1400" dirty="0">
                <a:latin typeface="a_Futurica" panose="020B0402020204020303" pitchFamily="34" charset="-52"/>
              </a:rPr>
              <a:t> – внутренний слой </a:t>
            </a:r>
            <a:r>
              <a:rPr lang="en-US" sz="1400" dirty="0" smtClean="0">
                <a:latin typeface="a_Futurica" panose="020B0402020204020303" pitchFamily="34" charset="-52"/>
              </a:rPr>
              <a:t>EPDM</a:t>
            </a:r>
            <a:endParaRPr lang="ru-RU" sz="1400" dirty="0" smtClean="0">
              <a:latin typeface="a_Futurica" panose="020B0402020204020303" pitchFamily="34" charset="-52"/>
            </a:endParaRPr>
          </a:p>
          <a:p>
            <a:pPr marL="285750" lvl="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ru-RU" sz="1400" dirty="0">
              <a:latin typeface="a_Futurica" panose="020B0402020204020303" pitchFamily="34" charset="-52"/>
            </a:endParaRPr>
          </a:p>
          <a:p>
            <a:pPr marL="285750" lvl="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ru-RU" sz="1400" dirty="0">
              <a:latin typeface="a_Futurica" panose="020B0402020204020303" pitchFamily="34" charset="-52"/>
            </a:endParaRPr>
          </a:p>
          <a:p>
            <a:pPr marL="285750" lvl="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LMU / LMUS</a:t>
            </a:r>
            <a:r>
              <a:rPr lang="ru-RU" sz="1400" dirty="0">
                <a:latin typeface="a_Futurica" panose="020B0402020204020303" pitchFamily="34" charset="-52"/>
              </a:rPr>
              <a:t>  - внутренний слой </a:t>
            </a:r>
            <a:r>
              <a:rPr lang="en-US" sz="1400" dirty="0">
                <a:latin typeface="a_Futurica" panose="020B0402020204020303" pitchFamily="34" charset="-52"/>
              </a:rPr>
              <a:t>UPE</a:t>
            </a:r>
            <a:endParaRPr lang="ru-RU" sz="1400" dirty="0">
              <a:latin typeface="a_Futurica" panose="020B0402020204020303" pitchFamily="34" charset="-52"/>
            </a:endParaRPr>
          </a:p>
        </p:txBody>
      </p:sp>
      <p:pic>
        <p:nvPicPr>
          <p:cNvPr id="18434" name="Picture 2" descr="P:\Рекламный Отдел\4_ЭрДжиСи-компоненты\Работа над сайтом rgc-trade.com\Промка_30.09.2014\ФОТО для презентации\ЧЕРТЕЖИ\cj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68" y="2132856"/>
            <a:ext cx="4224140" cy="406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:\Рекламный Отдел\4_ЭрДжиСи-компоненты\Работа над сайтом rgc-trade.com\Промка_30.09.2014\ФОТО для презентации\ЧЕРТЕЖИ\напит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564904"/>
            <a:ext cx="3816425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29196" y="82527"/>
            <a:ext cx="6553583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b="1" dirty="0"/>
              <a:t>Рукава для молочных и жиросодержащих продуктов </a:t>
            </a:r>
            <a:endParaRPr lang="ru-RU" sz="2100" dirty="0">
              <a:latin typeface="Myriad Pro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15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8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_Futurica" panose="020B0402020204020303" pitchFamily="34" charset="-52"/>
              </a:rPr>
              <a:t>Рукава и шланги используются для перекачки </a:t>
            </a:r>
            <a:r>
              <a:rPr lang="ru-RU" dirty="0" smtClean="0">
                <a:latin typeface="a_Futurica" panose="020B0402020204020303" pitchFamily="34" charset="-52"/>
              </a:rPr>
              <a:t>молока </a:t>
            </a:r>
            <a:r>
              <a:rPr lang="ru-RU" dirty="0">
                <a:latin typeface="a_Futurica" panose="020B0402020204020303" pitchFamily="34" charset="-52"/>
              </a:rPr>
              <a:t>в молочных хозяйствах, на сепараторных пунктах </a:t>
            </a:r>
            <a:r>
              <a:rPr lang="ru-RU" dirty="0" smtClean="0">
                <a:latin typeface="a_Futurica" panose="020B0402020204020303" pitchFamily="34" charset="-52"/>
              </a:rPr>
              <a:t>и в цистерну молоковоза. Возможно использование для </a:t>
            </a:r>
            <a:r>
              <a:rPr lang="ru-RU" dirty="0">
                <a:latin typeface="a_Futurica" panose="020B0402020204020303" pitchFamily="34" charset="-52"/>
              </a:rPr>
              <a:t>других жидких продуктов питания</a:t>
            </a:r>
            <a:r>
              <a:rPr lang="ru-RU" dirty="0" smtClean="0">
                <a:latin typeface="a_Futurica" panose="020B0402020204020303" pitchFamily="34" charset="-52"/>
              </a:rPr>
              <a:t>, </a:t>
            </a:r>
            <a:r>
              <a:rPr lang="ru-RU" dirty="0">
                <a:latin typeface="a_Futurica" panose="020B0402020204020303" pitchFamily="34" charset="-52"/>
              </a:rPr>
              <a:t>в </a:t>
            </a:r>
            <a:r>
              <a:rPr lang="ru-RU" dirty="0" smtClean="0">
                <a:latin typeface="a_Futurica" panose="020B0402020204020303" pitchFamily="34" charset="-52"/>
              </a:rPr>
              <a:t>том числе для масел </a:t>
            </a:r>
            <a:r>
              <a:rPr lang="ru-RU" dirty="0">
                <a:latin typeface="a_Futurica" panose="020B0402020204020303" pitchFamily="34" charset="-52"/>
              </a:rPr>
              <a:t>и </a:t>
            </a:r>
            <a:r>
              <a:rPr lang="ru-RU" dirty="0" smtClean="0">
                <a:latin typeface="a_Futurica" panose="020B0402020204020303" pitchFamily="34" charset="-52"/>
              </a:rPr>
              <a:t>жиров животного и растительного происхождения.</a:t>
            </a:r>
            <a:endParaRPr lang="ru-RU" dirty="0">
              <a:latin typeface="a_Futurica" panose="020B0402020204020303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8069" y="3717032"/>
            <a:ext cx="399644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LM3</a:t>
            </a:r>
            <a:r>
              <a:rPr lang="ru-RU" sz="1400" dirty="0">
                <a:latin typeface="a_Futurica" panose="020B0402020204020303" pitchFamily="34" charset="-52"/>
              </a:rPr>
              <a:t> – гладкий и чистый внутренний слой, подходит для очистки паром до </a:t>
            </a:r>
            <a:r>
              <a:rPr lang="ru-RU" sz="1400" dirty="0" smtClean="0">
                <a:latin typeface="a_Futurica" panose="020B0402020204020303" pitchFamily="34" charset="-52"/>
              </a:rPr>
              <a:t>164 С</a:t>
            </a:r>
            <a:endParaRPr lang="en-US" sz="1400" dirty="0" smtClean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ru-RU" sz="1400" dirty="0" smtClean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a_Futurica" panose="020B0402020204020303" pitchFamily="34" charset="-52"/>
              </a:rPr>
              <a:t>LM4S / SF </a:t>
            </a:r>
            <a:r>
              <a:rPr lang="ru-RU" sz="1400" b="1" dirty="0">
                <a:latin typeface="a_Futurica" panose="020B0402020204020303" pitchFamily="34" charset="-52"/>
              </a:rPr>
              <a:t>1500</a:t>
            </a:r>
            <a:r>
              <a:rPr lang="ru-RU" sz="1400" dirty="0">
                <a:latin typeface="a_Futurica" panose="020B0402020204020303" pitchFamily="34" charset="-52"/>
              </a:rPr>
              <a:t> – отличная </a:t>
            </a:r>
            <a:r>
              <a:rPr lang="ru-RU" sz="1400" dirty="0" smtClean="0">
                <a:latin typeface="a_Futurica" panose="020B0402020204020303" pitchFamily="34" charset="-52"/>
              </a:rPr>
              <a:t>масло-  </a:t>
            </a:r>
            <a:r>
              <a:rPr lang="ru-RU" sz="1400" dirty="0">
                <a:latin typeface="a_Futurica" panose="020B0402020204020303" pitchFamily="34" charset="-52"/>
              </a:rPr>
              <a:t>и </a:t>
            </a:r>
            <a:r>
              <a:rPr lang="ru-RU" sz="1400" dirty="0" err="1">
                <a:latin typeface="a_Futurica" panose="020B0402020204020303" pitchFamily="34" charset="-52"/>
              </a:rPr>
              <a:t>жиростойкость</a:t>
            </a:r>
            <a:r>
              <a:rPr lang="ru-RU" sz="1400" dirty="0">
                <a:latin typeface="a_Futurica" panose="020B0402020204020303" pitchFamily="34" charset="-52"/>
              </a:rPr>
              <a:t>, устойчив к моющим </a:t>
            </a:r>
            <a:r>
              <a:rPr lang="ru-RU" sz="1400" dirty="0" smtClean="0">
                <a:latin typeface="a_Futurica" panose="020B0402020204020303" pitchFamily="34" charset="-52"/>
              </a:rPr>
              <a:t>средствам</a:t>
            </a:r>
          </a:p>
          <a:p>
            <a:pPr lvl="0">
              <a:spcBef>
                <a:spcPts val="600"/>
              </a:spcBef>
              <a:buClr>
                <a:schemeClr val="accent6"/>
              </a:buClr>
            </a:pPr>
            <a:endParaRPr lang="ru-RU" sz="1400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LME </a:t>
            </a:r>
            <a:r>
              <a:rPr lang="ru-RU" sz="1400" b="1" dirty="0" err="1">
                <a:latin typeface="a_Futurica" panose="020B0402020204020303" pitchFamily="34" charset="-52"/>
              </a:rPr>
              <a:t>Milkyline</a:t>
            </a:r>
            <a:r>
              <a:rPr lang="ru-RU" sz="1400" dirty="0">
                <a:latin typeface="a_Futurica" panose="020B0402020204020303" pitchFamily="34" charset="-52"/>
              </a:rPr>
              <a:t>  - для молоковозов, синий наружный слой из натурального каучука</a:t>
            </a:r>
          </a:p>
        </p:txBody>
      </p:sp>
      <p:pic>
        <p:nvPicPr>
          <p:cNvPr id="16" name="Picture 20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5" y="2741789"/>
            <a:ext cx="3816424" cy="68721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9458" name="Picture 2" descr="P:\Рекламный Отдел\4_ЭрДжиСи-компоненты\Работа над сайтом rgc-trade.com\Промка_30.09.2014\ФОТО для презентации\ЧЕРТЕЖИ\molok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57" y="2664528"/>
            <a:ext cx="4310522" cy="339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0"/>
            <a:ext cx="9143490" cy="107907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483768" y="82527"/>
            <a:ext cx="6156176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Рукава для сухих продуктов питания</a:t>
            </a:r>
            <a:endParaRPr lang="ru-RU" sz="2400" dirty="0">
              <a:latin typeface="Myriad Pro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" y="6206528"/>
            <a:ext cx="9143488" cy="635978"/>
          </a:xfrm>
          <a:prstGeom prst="rect">
            <a:avLst/>
          </a:prstGeom>
        </p:spPr>
      </p:pic>
      <p:sp>
        <p:nvSpPr>
          <p:cNvPr id="2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4355976" y="6597352"/>
            <a:ext cx="462460" cy="173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9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G:\_Дима\RGC\Презентация\RGC Trade\Промка\Файлы для работы\ФОТО для презентации\Слайд 9. Для сухих продуктов питания\2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4262220" cy="283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175" y="1278875"/>
            <a:ext cx="8295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_Futurica" panose="020B0402020204020303" pitchFamily="34" charset="-52"/>
              </a:rPr>
              <a:t>Рукава и шланги для сыпучих продуктов питания. Предназначены для транспортировки гречки, риса, муки, крахмала, любых круп, макарон, кофе, чая. Используются в процессе упаковки и фасовки </a:t>
            </a:r>
            <a:r>
              <a:rPr lang="ru-RU" dirty="0" smtClean="0">
                <a:latin typeface="a_Futurica" panose="020B0402020204020303" pitchFamily="34" charset="-52"/>
              </a:rPr>
              <a:t>сухих </a:t>
            </a:r>
            <a:r>
              <a:rPr lang="ru-RU" dirty="0">
                <a:latin typeface="a_Futurica" panose="020B0402020204020303" pitchFamily="34" charset="-52"/>
              </a:rPr>
              <a:t>продуктов. Стойки к истиранию.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175" y="3933056"/>
            <a:ext cx="3913809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LOSP-G </a:t>
            </a:r>
            <a:r>
              <a:rPr lang="ru-RU" sz="1400" dirty="0">
                <a:latin typeface="a_Futurica" panose="020B0402020204020303" pitchFamily="34" charset="-52"/>
              </a:rPr>
              <a:t>– маслостойкий и износостойкий внутренний </a:t>
            </a:r>
            <a:r>
              <a:rPr lang="ru-RU" sz="1400" dirty="0" smtClean="0">
                <a:latin typeface="a_Futurica" panose="020B0402020204020303" pitchFamily="34" charset="-52"/>
              </a:rPr>
              <a:t>слой</a:t>
            </a: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ru-RU" sz="1400" dirty="0" smtClean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ru-RU" sz="1400" dirty="0">
              <a:latin typeface="a_Futurica" panose="020B0402020204020303" pitchFamily="34" charset="-52"/>
            </a:endParaRPr>
          </a:p>
          <a:p>
            <a:pPr marL="285750" lvl="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_Futurica" panose="020B0402020204020303" pitchFamily="34" charset="-52"/>
              </a:rPr>
              <a:t>LMSP-G</a:t>
            </a:r>
            <a:r>
              <a:rPr lang="ru-RU" sz="1400" dirty="0">
                <a:latin typeface="a_Futurica" panose="020B0402020204020303" pitchFamily="34" charset="-52"/>
              </a:rPr>
              <a:t> –антистатический внутренний слой и электропроводящий наружный слой предотвращают статический заряд.</a:t>
            </a:r>
          </a:p>
        </p:txBody>
      </p:sp>
      <p:pic>
        <p:nvPicPr>
          <p:cNvPr id="1026" name="Picture 2" descr="P:\Рекламный Отдел\4_ЭрДжиСи-компоненты\Работа над сайтом rgc-trade.com\Промка_30.09.2014\ФОТО для презентации\ЧЕРТЕЖИ\LOS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82" y="2708920"/>
            <a:ext cx="387180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6868</TotalTime>
  <Words>2342</Words>
  <Application>Microsoft Office PowerPoint</Application>
  <PresentationFormat>Экран (4:3)</PresentationFormat>
  <Paragraphs>307</Paragraphs>
  <Slides>40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a_Futurica</vt:lpstr>
      <vt:lpstr>Arial</vt:lpstr>
      <vt:lpstr>Calibri</vt:lpstr>
      <vt:lpstr>Myriad Pro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Давтян Эльвира Гугушевна</cp:lastModifiedBy>
  <cp:revision>470</cp:revision>
  <cp:lastPrinted>2016-01-19T05:33:04Z</cp:lastPrinted>
  <dcterms:created xsi:type="dcterms:W3CDTF">2012-12-27T09:37:07Z</dcterms:created>
  <dcterms:modified xsi:type="dcterms:W3CDTF">2019-01-29T08:23:22Z</dcterms:modified>
</cp:coreProperties>
</file>